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75" r:id="rId4"/>
    <p:sldId id="272" r:id="rId5"/>
    <p:sldId id="307" r:id="rId6"/>
    <p:sldId id="291" r:id="rId7"/>
    <p:sldId id="293" r:id="rId8"/>
    <p:sldId id="276" r:id="rId9"/>
    <p:sldId id="308" r:id="rId10"/>
    <p:sldId id="310" r:id="rId11"/>
    <p:sldId id="311" r:id="rId12"/>
    <p:sldId id="290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83" userDrawn="1">
          <p15:clr>
            <a:srgbClr val="A4A3A4"/>
          </p15:clr>
        </p15:guide>
        <p15:guide id="3" pos="525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459" userDrawn="1">
          <p15:clr>
            <a:srgbClr val="A4A3A4"/>
          </p15:clr>
        </p15:guide>
        <p15:guide id="9" orient="horz" pos="7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3EC"/>
    <a:srgbClr val="E6E6E6"/>
    <a:srgbClr val="EB1B26"/>
    <a:srgbClr val="F86F66"/>
    <a:srgbClr val="C5CCDD"/>
    <a:srgbClr val="0E2223"/>
    <a:srgbClr val="ECEEF4"/>
    <a:srgbClr val="8291B4"/>
    <a:srgbClr val="F5F6F9"/>
    <a:srgbClr val="07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10" y="822"/>
      </p:cViewPr>
      <p:guideLst>
        <p:guide orient="horz" pos="2136"/>
        <p:guide pos="3883"/>
        <p:guide pos="525"/>
        <p:guide pos="7151"/>
        <p:guide orient="horz" pos="3906"/>
        <p:guide orient="horz" pos="459"/>
        <p:guide orient="horz" pos="7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江城圆体 400W" panose="020B0500000000000000" pitchFamily="34" charset="-122"/>
              <a:ea typeface="江城圆体 400W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01E36-248A-4923-9B3A-C85AC1794688}" type="datetimeFigureOut">
              <a:rPr lang="zh-CN" altLang="en-US" smtClean="0">
                <a:latin typeface="江城圆体 400W" panose="020B0500000000000000" pitchFamily="34" charset="-122"/>
                <a:ea typeface="江城圆体 400W" panose="020B0500000000000000" pitchFamily="34" charset="-122"/>
              </a:rPr>
            </a:fld>
            <a:endParaRPr lang="zh-CN" altLang="en-US">
              <a:latin typeface="江城圆体 400W" panose="020B0500000000000000" pitchFamily="34" charset="-122"/>
              <a:ea typeface="江城圆体 400W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江城圆体 400W" panose="020B0500000000000000" pitchFamily="34" charset="-122"/>
              <a:ea typeface="江城圆体 400W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72C71-D0CF-449A-BB6F-9DBCBDABE55A}" type="slidenum">
              <a:rPr lang="zh-CN" altLang="en-US" smtClean="0">
                <a:latin typeface="江城圆体 400W" panose="020B0500000000000000" pitchFamily="34" charset="-122"/>
                <a:ea typeface="江城圆体 400W" panose="020B0500000000000000" pitchFamily="34" charset="-122"/>
              </a:rPr>
            </a:fld>
            <a:endParaRPr lang="zh-CN" altLang="en-US">
              <a:latin typeface="江城圆体 400W" panose="020B0500000000000000" pitchFamily="34" charset="-122"/>
              <a:ea typeface="江城圆体 400W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江城圆体 400W" panose="020B0500000000000000" pitchFamily="34" charset="-122"/>
        <a:ea typeface="江城圆体 400W" panose="020B05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江城圆体 400W" panose="020B0500000000000000" pitchFamily="34" charset="-122"/>
        <a:ea typeface="江城圆体 400W" panose="020B05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江城圆体 400W" panose="020B0500000000000000" pitchFamily="34" charset="-122"/>
        <a:ea typeface="江城圆体 400W" panose="020B05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江城圆体 400W" panose="020B0500000000000000" pitchFamily="34" charset="-122"/>
        <a:ea typeface="江城圆体 400W" panose="020B05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江城圆体 400W" panose="020B0500000000000000" pitchFamily="34" charset="-122"/>
        <a:ea typeface="江城圆体 400W" panose="020B05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289B-F488-4409-8B4C-416F815853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8DA0-3711-4F2A-B4F7-66079FF6A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chemeClr val="bg1"/>
            </a:gs>
            <a:gs pos="100000">
              <a:srgbClr val="DFE3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100000">
              <a:srgbClr val="DFE3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fld id="{9323DDE0-8BC2-4563-8600-2129118009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defRPr>
            </a:lvl1pPr>
          </a:lstStyle>
          <a:p>
            <a:fld id="{4347AD12-E07E-479D-BD47-FAE3962BD0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江城圆体 400W" panose="020B05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江城圆体 400W" panose="020B0500000000000000" pitchFamily="34" charset="-122"/>
          <a:ea typeface="江城圆体 400W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江城圆体 400W" panose="020B0500000000000000" pitchFamily="34" charset="-122"/>
          <a:ea typeface="江城圆体 400W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江城圆体 400W" panose="020B0500000000000000" pitchFamily="34" charset="-122"/>
          <a:ea typeface="江城圆体 400W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江城圆体 400W" panose="020B0500000000000000" pitchFamily="34" charset="-122"/>
          <a:ea typeface="江城圆体 400W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江城圆体 400W" panose="020B0500000000000000" pitchFamily="34" charset="-122"/>
          <a:ea typeface="江城圆体 400W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8.134.191.124:3003/#/new-chat?mask=100019" TargetMode="External"/><Relationship Id="rId1" Type="http://schemas.openxmlformats.org/officeDocument/2006/relationships/hyperlink" Target="http://8.134.191.124:3003/#/new-chat?mask=10001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5183510" y="-1"/>
            <a:ext cx="6003232" cy="6438847"/>
          </a:xfrm>
          <a:prstGeom prst="parallelogram">
            <a:avLst>
              <a:gd name="adj" fmla="val 63255"/>
            </a:avLst>
          </a:prstGeom>
          <a:gradFill>
            <a:gsLst>
              <a:gs pos="0">
                <a:srgbClr val="DDE1EB"/>
              </a:gs>
              <a:gs pos="69000">
                <a:srgbClr val="DDE1E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6040438" y="0"/>
            <a:ext cx="6166076" cy="6858000"/>
          </a:xfrm>
          <a:custGeom>
            <a:avLst/>
            <a:gdLst>
              <a:gd name="connsiteX0" fmla="*/ 4044542 w 6166076"/>
              <a:gd name="connsiteY0" fmla="*/ 0 h 6858000"/>
              <a:gd name="connsiteX1" fmla="*/ 6166076 w 6166076"/>
              <a:gd name="connsiteY1" fmla="*/ 0 h 6858000"/>
              <a:gd name="connsiteX2" fmla="*/ 6166076 w 6166076"/>
              <a:gd name="connsiteY2" fmla="*/ 1929658 h 6858000"/>
              <a:gd name="connsiteX3" fmla="*/ 3259560 w 6166076"/>
              <a:gd name="connsiteY3" fmla="*/ 6858000 h 6858000"/>
              <a:gd name="connsiteX4" fmla="*/ 0 w 61660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076" h="6858000">
                <a:moveTo>
                  <a:pt x="4044542" y="0"/>
                </a:moveTo>
                <a:lnTo>
                  <a:pt x="6166076" y="0"/>
                </a:lnTo>
                <a:lnTo>
                  <a:pt x="6166076" y="1929658"/>
                </a:lnTo>
                <a:lnTo>
                  <a:pt x="325956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8F8F8">
                  <a:alpha val="60000"/>
                </a:srgbClr>
              </a:gs>
              <a:gs pos="55000">
                <a:srgbClr val="DDE1E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 l="32647" t="32146" r="9414"/>
          <a:stretch>
            <a:fillRect/>
          </a:stretch>
        </p:blipFill>
        <p:spPr>
          <a:xfrm>
            <a:off x="8395628" y="-2"/>
            <a:ext cx="3796372" cy="6669055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>
            <a:off x="-7256" y="1"/>
            <a:ext cx="1157880" cy="1904687"/>
          </a:xfrm>
          <a:custGeom>
            <a:avLst/>
            <a:gdLst>
              <a:gd name="connsiteX0" fmla="*/ 523933 w 2015043"/>
              <a:gd name="connsiteY0" fmla="*/ 0 h 3314701"/>
              <a:gd name="connsiteX1" fmla="*/ 2015043 w 2015043"/>
              <a:gd name="connsiteY1" fmla="*/ 0 h 3314701"/>
              <a:gd name="connsiteX2" fmla="*/ 60181 w 2015043"/>
              <a:gd name="connsiteY2" fmla="*/ 3314701 h 3314701"/>
              <a:gd name="connsiteX3" fmla="*/ 0 w 2015043"/>
              <a:gd name="connsiteY3" fmla="*/ 3314701 h 3314701"/>
              <a:gd name="connsiteX4" fmla="*/ 0 w 2015043"/>
              <a:gd name="connsiteY4" fmla="*/ 88839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043" h="3314701">
                <a:moveTo>
                  <a:pt x="523933" y="0"/>
                </a:moveTo>
                <a:lnTo>
                  <a:pt x="2015043" y="0"/>
                </a:lnTo>
                <a:lnTo>
                  <a:pt x="60181" y="3314701"/>
                </a:lnTo>
                <a:lnTo>
                  <a:pt x="0" y="3314701"/>
                </a:lnTo>
                <a:lnTo>
                  <a:pt x="0" y="888391"/>
                </a:lnTo>
                <a:close/>
              </a:path>
            </a:pathLst>
          </a:custGeom>
          <a:gradFill>
            <a:gsLst>
              <a:gs pos="0">
                <a:srgbClr val="DDE1EB">
                  <a:alpha val="50000"/>
                </a:srgbClr>
              </a:gs>
              <a:gs pos="69000">
                <a:srgbClr val="DDE1E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802368" y="1676083"/>
            <a:ext cx="6759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72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</a:rPr>
              <a:t>AI</a:t>
            </a:r>
            <a:r>
              <a:rPr lang="zh-CN" altLang="en-US" sz="72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</a:rPr>
              <a:t>赋能传统实体</a:t>
            </a:r>
            <a:r>
              <a:rPr lang="en-US" altLang="zh-CN" sz="72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</a:rPr>
              <a:t>		--</a:t>
            </a:r>
            <a:r>
              <a:rPr lang="zh-CN" altLang="en-US" sz="72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</a:rPr>
              <a:t>智能销售</a:t>
            </a:r>
            <a:endParaRPr lang="zh-CN" altLang="en-US" sz="7200" dirty="0">
              <a:gradFill flip="none" rotWithShape="1">
                <a:gsLst>
                  <a:gs pos="26000">
                    <a:srgbClr val="F86F66"/>
                  </a:gs>
                  <a:gs pos="100000">
                    <a:srgbClr val="DA0010"/>
                  </a:gs>
                  <a:gs pos="68000">
                    <a:srgbClr val="E70012"/>
                  </a:gs>
                </a:gsLst>
                <a:lin ang="2700000" scaled="1"/>
                <a:tileRect/>
              </a:gradFill>
              <a:effectLst>
                <a:outerShdw blurRad="76200" dist="127000" dir="2700000" algn="tl" rotWithShape="0">
                  <a:srgbClr val="F86F66">
                    <a:alpha val="15000"/>
                  </a:srgbClr>
                </a:outerShdw>
              </a:effectLst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-7257" y="5252118"/>
            <a:ext cx="12192000" cy="1475064"/>
          </a:xfrm>
          <a:custGeom>
            <a:avLst/>
            <a:gdLst>
              <a:gd name="connsiteX0" fmla="*/ 0 w 12192000"/>
              <a:gd name="connsiteY0" fmla="*/ 0 h 1518675"/>
              <a:gd name="connsiteX1" fmla="*/ 276794 w 12192000"/>
              <a:gd name="connsiteY1" fmla="*/ 99839 h 1518675"/>
              <a:gd name="connsiteX2" fmla="*/ 6096000 w 12192000"/>
              <a:gd name="connsiteY2" fmla="*/ 890025 h 1518675"/>
              <a:gd name="connsiteX3" fmla="*/ 11915206 w 12192000"/>
              <a:gd name="connsiteY3" fmla="*/ 99839 h 1518675"/>
              <a:gd name="connsiteX4" fmla="*/ 12192000 w 12192000"/>
              <a:gd name="connsiteY4" fmla="*/ 0 h 1518675"/>
              <a:gd name="connsiteX5" fmla="*/ 12192000 w 12192000"/>
              <a:gd name="connsiteY5" fmla="*/ 1518675 h 1518675"/>
              <a:gd name="connsiteX6" fmla="*/ 0 w 12192000"/>
              <a:gd name="connsiteY6" fmla="*/ 1518675 h 15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18675">
                <a:moveTo>
                  <a:pt x="0" y="0"/>
                </a:moveTo>
                <a:lnTo>
                  <a:pt x="276794" y="99839"/>
                </a:lnTo>
                <a:cubicBezTo>
                  <a:pt x="1766059" y="588057"/>
                  <a:pt x="3823459" y="890025"/>
                  <a:pt x="6096000" y="890025"/>
                </a:cubicBezTo>
                <a:cubicBezTo>
                  <a:pt x="8368542" y="890025"/>
                  <a:pt x="10425942" y="588057"/>
                  <a:pt x="11915206" y="99839"/>
                </a:cubicBezTo>
                <a:lnTo>
                  <a:pt x="12192000" y="0"/>
                </a:lnTo>
                <a:lnTo>
                  <a:pt x="12192000" y="1518675"/>
                </a:lnTo>
                <a:lnTo>
                  <a:pt x="0" y="1518675"/>
                </a:ln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0"/>
                </a:schemeClr>
              </a:gs>
              <a:gs pos="52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5382936"/>
            <a:ext cx="12199257" cy="1475064"/>
          </a:xfrm>
          <a:custGeom>
            <a:avLst/>
            <a:gdLst>
              <a:gd name="connsiteX0" fmla="*/ 0 w 12192000"/>
              <a:gd name="connsiteY0" fmla="*/ 0 h 1518675"/>
              <a:gd name="connsiteX1" fmla="*/ 276794 w 12192000"/>
              <a:gd name="connsiteY1" fmla="*/ 99839 h 1518675"/>
              <a:gd name="connsiteX2" fmla="*/ 6096000 w 12192000"/>
              <a:gd name="connsiteY2" fmla="*/ 890025 h 1518675"/>
              <a:gd name="connsiteX3" fmla="*/ 11915206 w 12192000"/>
              <a:gd name="connsiteY3" fmla="*/ 99839 h 1518675"/>
              <a:gd name="connsiteX4" fmla="*/ 12192000 w 12192000"/>
              <a:gd name="connsiteY4" fmla="*/ 0 h 1518675"/>
              <a:gd name="connsiteX5" fmla="*/ 12192000 w 12192000"/>
              <a:gd name="connsiteY5" fmla="*/ 1518675 h 1518675"/>
              <a:gd name="connsiteX6" fmla="*/ 0 w 12192000"/>
              <a:gd name="connsiteY6" fmla="*/ 1518675 h 15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18675">
                <a:moveTo>
                  <a:pt x="0" y="0"/>
                </a:moveTo>
                <a:lnTo>
                  <a:pt x="276794" y="99839"/>
                </a:lnTo>
                <a:cubicBezTo>
                  <a:pt x="1766059" y="588057"/>
                  <a:pt x="3823459" y="890025"/>
                  <a:pt x="6096000" y="890025"/>
                </a:cubicBezTo>
                <a:cubicBezTo>
                  <a:pt x="8368542" y="890025"/>
                  <a:pt x="10425942" y="588057"/>
                  <a:pt x="11915206" y="99839"/>
                </a:cubicBezTo>
                <a:lnTo>
                  <a:pt x="12192000" y="0"/>
                </a:lnTo>
                <a:lnTo>
                  <a:pt x="12192000" y="1518675"/>
                </a:lnTo>
                <a:lnTo>
                  <a:pt x="0" y="1518675"/>
                </a:lnTo>
                <a:close/>
              </a:path>
            </a:pathLst>
          </a:custGeom>
          <a:gradFill flip="none" rotWithShape="1">
            <a:gsLst>
              <a:gs pos="0">
                <a:srgbClr val="E70012"/>
              </a:gs>
              <a:gs pos="47000">
                <a:srgbClr val="F86F66"/>
              </a:gs>
              <a:gs pos="100000">
                <a:srgbClr val="FCBFB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802368" y="739001"/>
            <a:ext cx="4291012" cy="276999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rPr>
              <a:t>苗家嘉人</a:t>
            </a: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rPr>
              <a:t> &amp; </a:t>
            </a:r>
            <a:r>
              <a:rPr lang="zh-CN" altLang="en-US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rPr>
              <a:t>广州仲天信息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pitchFamily="34" charset="-122"/>
              <a:ea typeface="江城圆体 400W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906097" y="6321698"/>
            <a:ext cx="871432" cy="104830"/>
            <a:chOff x="7023100" y="609600"/>
            <a:chExt cx="1075686" cy="129401"/>
          </a:xfrm>
          <a:solidFill>
            <a:schemeClr val="bg1"/>
          </a:solidFill>
        </p:grpSpPr>
        <p:sp>
          <p:nvSpPr>
            <p:cNvPr id="34" name="椭圆 33"/>
            <p:cNvSpPr/>
            <p:nvPr/>
          </p:nvSpPr>
          <p:spPr>
            <a:xfrm>
              <a:off x="7023100" y="609600"/>
              <a:ext cx="129401" cy="12940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7338528" y="609600"/>
              <a:ext cx="129401" cy="12940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653956" y="609600"/>
              <a:ext cx="129401" cy="12940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7969385" y="609600"/>
              <a:ext cx="129401" cy="12940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993697" y="1568409"/>
            <a:ext cx="1076138" cy="904177"/>
          </a:xfrm>
          <a:custGeom>
            <a:avLst/>
            <a:gdLst>
              <a:gd name="connsiteX0" fmla="*/ 1289732 w 1696326"/>
              <a:gd name="connsiteY0" fmla="*/ 0 h 1425263"/>
              <a:gd name="connsiteX1" fmla="*/ 1581562 w 1696326"/>
              <a:gd name="connsiteY1" fmla="*/ 146461 h 1425263"/>
              <a:gd name="connsiteX2" fmla="*/ 1696326 w 1696326"/>
              <a:gd name="connsiteY2" fmla="*/ 502777 h 1425263"/>
              <a:gd name="connsiteX3" fmla="*/ 1507238 w 1696326"/>
              <a:gd name="connsiteY3" fmla="*/ 1075506 h 1425263"/>
              <a:gd name="connsiteX4" fmla="*/ 1062390 w 1696326"/>
              <a:gd name="connsiteY4" fmla="*/ 1425263 h 1425263"/>
              <a:gd name="connsiteX5" fmla="*/ 918114 w 1696326"/>
              <a:gd name="connsiteY5" fmla="*/ 1158573 h 1425263"/>
              <a:gd name="connsiteX6" fmla="*/ 1226339 w 1696326"/>
              <a:gd name="connsiteY6" fmla="*/ 907731 h 1425263"/>
              <a:gd name="connsiteX7" fmla="*/ 1324708 w 1696326"/>
              <a:gd name="connsiteY7" fmla="*/ 673284 h 1425263"/>
              <a:gd name="connsiteX8" fmla="*/ 1293558 w 1696326"/>
              <a:gd name="connsiteY8" fmla="*/ 681481 h 1425263"/>
              <a:gd name="connsiteX9" fmla="*/ 1246013 w 1696326"/>
              <a:gd name="connsiteY9" fmla="*/ 686400 h 1425263"/>
              <a:gd name="connsiteX10" fmla="*/ 1012112 w 1696326"/>
              <a:gd name="connsiteY10" fmla="*/ 588030 h 1425263"/>
              <a:gd name="connsiteX11" fmla="*/ 922486 w 1696326"/>
              <a:gd name="connsiteY11" fmla="*/ 345386 h 1425263"/>
              <a:gd name="connsiteX12" fmla="*/ 1020856 w 1696326"/>
              <a:gd name="connsiteY12" fmla="*/ 100555 h 1425263"/>
              <a:gd name="connsiteX13" fmla="*/ 1289732 w 1696326"/>
              <a:gd name="connsiteY13" fmla="*/ 0 h 1425263"/>
              <a:gd name="connsiteX14" fmla="*/ 371618 w 1696326"/>
              <a:gd name="connsiteY14" fmla="*/ 0 h 1425263"/>
              <a:gd name="connsiteX15" fmla="*/ 663447 w 1696326"/>
              <a:gd name="connsiteY15" fmla="*/ 146461 h 1425263"/>
              <a:gd name="connsiteX16" fmla="*/ 778211 w 1696326"/>
              <a:gd name="connsiteY16" fmla="*/ 502777 h 1425263"/>
              <a:gd name="connsiteX17" fmla="*/ 589123 w 1696326"/>
              <a:gd name="connsiteY17" fmla="*/ 1075506 h 1425263"/>
              <a:gd name="connsiteX18" fmla="*/ 144275 w 1696326"/>
              <a:gd name="connsiteY18" fmla="*/ 1425263 h 1425263"/>
              <a:gd name="connsiteX19" fmla="*/ 0 w 1696326"/>
              <a:gd name="connsiteY19" fmla="*/ 1158573 h 1425263"/>
              <a:gd name="connsiteX20" fmla="*/ 308224 w 1696326"/>
              <a:gd name="connsiteY20" fmla="*/ 907731 h 1425263"/>
              <a:gd name="connsiteX21" fmla="*/ 406593 w 1696326"/>
              <a:gd name="connsiteY21" fmla="*/ 673284 h 1425263"/>
              <a:gd name="connsiteX22" fmla="*/ 375443 w 1696326"/>
              <a:gd name="connsiteY22" fmla="*/ 681481 h 1425263"/>
              <a:gd name="connsiteX23" fmla="*/ 327898 w 1696326"/>
              <a:gd name="connsiteY23" fmla="*/ 686400 h 1425263"/>
              <a:gd name="connsiteX24" fmla="*/ 93997 w 1696326"/>
              <a:gd name="connsiteY24" fmla="*/ 588030 h 1425263"/>
              <a:gd name="connsiteX25" fmla="*/ 4372 w 1696326"/>
              <a:gd name="connsiteY25" fmla="*/ 345386 h 1425263"/>
              <a:gd name="connsiteX26" fmla="*/ 102741 w 1696326"/>
              <a:gd name="connsiteY26" fmla="*/ 100555 h 1425263"/>
              <a:gd name="connsiteX27" fmla="*/ 371618 w 1696326"/>
              <a:gd name="connsiteY27" fmla="*/ 0 h 142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96326" h="1425263">
                <a:moveTo>
                  <a:pt x="1289732" y="0"/>
                </a:moveTo>
                <a:cubicBezTo>
                  <a:pt x="1409962" y="3461"/>
                  <a:pt x="1507238" y="52281"/>
                  <a:pt x="1581562" y="146461"/>
                </a:cubicBezTo>
                <a:cubicBezTo>
                  <a:pt x="1655885" y="240641"/>
                  <a:pt x="1694140" y="359412"/>
                  <a:pt x="1696326" y="502777"/>
                </a:cubicBezTo>
                <a:cubicBezTo>
                  <a:pt x="1691226" y="730302"/>
                  <a:pt x="1628196" y="921211"/>
                  <a:pt x="1507238" y="1075506"/>
                </a:cubicBezTo>
                <a:cubicBezTo>
                  <a:pt x="1386280" y="1229800"/>
                  <a:pt x="1237997" y="1346386"/>
                  <a:pt x="1062390" y="1425263"/>
                </a:cubicBezTo>
                <a:lnTo>
                  <a:pt x="918114" y="1158573"/>
                </a:lnTo>
                <a:cubicBezTo>
                  <a:pt x="1057471" y="1089441"/>
                  <a:pt x="1160213" y="1005827"/>
                  <a:pt x="1226339" y="907731"/>
                </a:cubicBezTo>
                <a:cubicBezTo>
                  <a:pt x="1292465" y="809635"/>
                  <a:pt x="1325255" y="731486"/>
                  <a:pt x="1324708" y="673284"/>
                </a:cubicBezTo>
                <a:cubicBezTo>
                  <a:pt x="1317877" y="675743"/>
                  <a:pt x="1307494" y="678475"/>
                  <a:pt x="1293558" y="681481"/>
                </a:cubicBezTo>
                <a:cubicBezTo>
                  <a:pt x="1279622" y="684487"/>
                  <a:pt x="1263774" y="686126"/>
                  <a:pt x="1246013" y="686400"/>
                </a:cubicBezTo>
                <a:cubicBezTo>
                  <a:pt x="1148372" y="684214"/>
                  <a:pt x="1070405" y="651424"/>
                  <a:pt x="1012112" y="588030"/>
                </a:cubicBezTo>
                <a:cubicBezTo>
                  <a:pt x="953819" y="524637"/>
                  <a:pt x="923944" y="443755"/>
                  <a:pt x="922486" y="345386"/>
                </a:cubicBezTo>
                <a:cubicBezTo>
                  <a:pt x="923579" y="246834"/>
                  <a:pt x="956369" y="165224"/>
                  <a:pt x="1020856" y="100555"/>
                </a:cubicBezTo>
                <a:cubicBezTo>
                  <a:pt x="1085342" y="35886"/>
                  <a:pt x="1174968" y="2368"/>
                  <a:pt x="1289732" y="0"/>
                </a:cubicBezTo>
                <a:close/>
                <a:moveTo>
                  <a:pt x="371618" y="0"/>
                </a:moveTo>
                <a:cubicBezTo>
                  <a:pt x="491847" y="3461"/>
                  <a:pt x="589123" y="52281"/>
                  <a:pt x="663447" y="146461"/>
                </a:cubicBezTo>
                <a:cubicBezTo>
                  <a:pt x="737771" y="240641"/>
                  <a:pt x="776025" y="359412"/>
                  <a:pt x="778211" y="502777"/>
                </a:cubicBezTo>
                <a:cubicBezTo>
                  <a:pt x="773111" y="730302"/>
                  <a:pt x="710081" y="921211"/>
                  <a:pt x="589123" y="1075506"/>
                </a:cubicBezTo>
                <a:cubicBezTo>
                  <a:pt x="468165" y="1229800"/>
                  <a:pt x="319883" y="1346386"/>
                  <a:pt x="144275" y="1425263"/>
                </a:cubicBezTo>
                <a:lnTo>
                  <a:pt x="0" y="1158573"/>
                </a:lnTo>
                <a:cubicBezTo>
                  <a:pt x="139356" y="1089441"/>
                  <a:pt x="242098" y="1005827"/>
                  <a:pt x="308224" y="907731"/>
                </a:cubicBezTo>
                <a:cubicBezTo>
                  <a:pt x="374350" y="809635"/>
                  <a:pt x="407140" y="731486"/>
                  <a:pt x="406593" y="673284"/>
                </a:cubicBezTo>
                <a:cubicBezTo>
                  <a:pt x="399762" y="675743"/>
                  <a:pt x="389379" y="678475"/>
                  <a:pt x="375443" y="681481"/>
                </a:cubicBezTo>
                <a:cubicBezTo>
                  <a:pt x="361507" y="684487"/>
                  <a:pt x="345659" y="686126"/>
                  <a:pt x="327898" y="686400"/>
                </a:cubicBezTo>
                <a:cubicBezTo>
                  <a:pt x="230257" y="684214"/>
                  <a:pt x="152290" y="651424"/>
                  <a:pt x="93997" y="588030"/>
                </a:cubicBezTo>
                <a:cubicBezTo>
                  <a:pt x="35704" y="524637"/>
                  <a:pt x="5829" y="443755"/>
                  <a:pt x="4372" y="345386"/>
                </a:cubicBezTo>
                <a:cubicBezTo>
                  <a:pt x="5465" y="246834"/>
                  <a:pt x="38255" y="165224"/>
                  <a:pt x="102741" y="100555"/>
                </a:cubicBezTo>
                <a:cubicBezTo>
                  <a:pt x="167228" y="35886"/>
                  <a:pt x="256853" y="2368"/>
                  <a:pt x="371618" y="0"/>
                </a:cubicBezTo>
                <a:close/>
              </a:path>
            </a:pathLst>
          </a:custGeom>
          <a:solidFill>
            <a:srgbClr val="DFE3EC">
              <a:alpha val="3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02640" y="4209416"/>
            <a:ext cx="4903633" cy="495298"/>
            <a:chOff x="905791" y="3676904"/>
            <a:chExt cx="5190209" cy="495298"/>
          </a:xfrm>
        </p:grpSpPr>
        <p:sp>
          <p:nvSpPr>
            <p:cNvPr id="3" name="矩形: 圆角 8"/>
            <p:cNvSpPr/>
            <p:nvPr>
              <p:custDataLst>
                <p:tags r:id="rId3"/>
              </p:custDataLst>
            </p:nvPr>
          </p:nvSpPr>
          <p:spPr>
            <a:xfrm>
              <a:off x="905791" y="3676904"/>
              <a:ext cx="5190209" cy="49529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95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gradFill flip="none" rotWithShape="1">
                <a:gsLst>
                  <a:gs pos="28000">
                    <a:schemeClr val="bg1">
                      <a:alpha val="0"/>
                    </a:schemeClr>
                  </a:gs>
                  <a:gs pos="66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622933" y="3755009"/>
              <a:ext cx="4231607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latin typeface="+mj-ea"/>
                  <a:ea typeface="+mj-ea"/>
                </a:defRPr>
              </a:lvl1pPr>
            </a:lstStyle>
            <a:p>
              <a:pPr algn="dist"/>
              <a:r>
                <a:rPr lang="zh-CN" altLang="en-US" sz="1600" dirty="0">
                  <a:solidFill>
                    <a:srgbClr val="000000"/>
                  </a:solidFill>
                </a:rPr>
                <a:t>一站式获客、营销，开启智能销售新时代</a:t>
              </a:r>
              <a:endParaRPr lang="zh-CN" altLang="en-US" sz="16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ECEE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4" name="文本占位符 2"/>
          <p:cNvSpPr txBox="1"/>
          <p:nvPr/>
        </p:nvSpPr>
        <p:spPr>
          <a:xfrm>
            <a:off x="2121535" y="492760"/>
            <a:ext cx="6474460" cy="666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深度合作三</a:t>
            </a:r>
            <a:r>
              <a:rPr lang="en-US" altLang="zh-CN" sz="3200" kern="100" dirty="0">
                <a:solidFill>
                  <a:srgbClr val="0E2223"/>
                </a:solidFill>
                <a:latin typeface="+mj-ea"/>
                <a:ea typeface="+mj-ea"/>
              </a:rPr>
              <a:t> (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一致对象、一致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目标）</a:t>
            </a:r>
            <a:endParaRPr lang="zh-CN" altLang="en-US" sz="3200" kern="100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811" y="261015"/>
            <a:ext cx="1175346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04</a:t>
            </a:r>
            <a:endParaRPr lang="en-US" altLang="zh-CN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3" name="矩形: 圆角 2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05</a:t>
              </a:r>
              <a:endParaRPr lang="en-US" altLang="zh-CN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11" name="椭圆 10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46785" y="1249045"/>
            <a:ext cx="1021778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 b="1"/>
          </a:p>
          <a:p>
            <a:r>
              <a:rPr lang="zh-CN" altLang="en-US" sz="2800" b="1"/>
              <a:t>1. 能力、经验、案例, </a:t>
            </a:r>
            <a:r>
              <a:rPr lang="en-US" altLang="zh-CN" sz="2800" b="1"/>
              <a:t> </a:t>
            </a:r>
            <a:r>
              <a:rPr lang="zh-CN" altLang="en-US" sz="2800" b="1"/>
              <a:t>我们在这个自动化领域里是 </a:t>
            </a:r>
            <a:r>
              <a:rPr lang="en-US" altLang="zh-CN" sz="2800" b="1"/>
              <a:t>top 1</a:t>
            </a:r>
            <a:endParaRPr lang="en-US" altLang="zh-CN" sz="2800" b="1"/>
          </a:p>
          <a:p>
            <a:endParaRPr lang="zh-CN" altLang="en-US" sz="2800" b="1"/>
          </a:p>
          <a:p>
            <a:pPr indent="457200"/>
            <a:r>
              <a:rPr lang="zh-CN" altLang="en-US" sz="2400"/>
              <a:t>这个领域定位属于低端底层，底下的人做不好，上面的人做不明白，我们刚刚好。我们定位是专门做营销产品，但我们提供的不仅仅是这个产品工具，还有其他附加的服务和能力，</a:t>
            </a:r>
            <a:r>
              <a:rPr lang="zh-CN" altLang="en-US" sz="2400"/>
              <a:t>共享技术能力，未来的品牌曝光。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800" b="1"/>
              <a:t>2. 目标群体相同，利益相同</a:t>
            </a:r>
            <a:endParaRPr lang="zh-CN" altLang="en-US" sz="2800" b="1"/>
          </a:p>
          <a:p>
            <a:endParaRPr lang="zh-CN" altLang="en-US" sz="2400"/>
          </a:p>
          <a:p>
            <a:pPr indent="457200"/>
            <a:r>
              <a:rPr lang="zh-CN" altLang="en-US" sz="2400"/>
              <a:t>深度合作，构建更高壁垒，确保产品持续优化，处于领先地位。做好这件事，在把故事讲好的同时，做出真正有价值，能够产生实际</a:t>
            </a:r>
            <a:r>
              <a:rPr lang="zh-CN" altLang="en-US" sz="2400"/>
              <a:t>帮助的产品。</a:t>
            </a:r>
            <a:endParaRPr lang="zh-CN" altLang="en-US" sz="2400"/>
          </a:p>
          <a:p>
            <a:pPr indent="457200"/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5183510" y="-1"/>
            <a:ext cx="6003232" cy="6438847"/>
          </a:xfrm>
          <a:prstGeom prst="parallelogram">
            <a:avLst>
              <a:gd name="adj" fmla="val 63255"/>
            </a:avLst>
          </a:prstGeom>
          <a:gradFill>
            <a:gsLst>
              <a:gs pos="0">
                <a:srgbClr val="DDE1EB"/>
              </a:gs>
              <a:gs pos="69000">
                <a:srgbClr val="DDE1E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6040438" y="0"/>
            <a:ext cx="6166076" cy="6858000"/>
          </a:xfrm>
          <a:custGeom>
            <a:avLst/>
            <a:gdLst>
              <a:gd name="connsiteX0" fmla="*/ 4044542 w 6166076"/>
              <a:gd name="connsiteY0" fmla="*/ 0 h 6858000"/>
              <a:gd name="connsiteX1" fmla="*/ 6166076 w 6166076"/>
              <a:gd name="connsiteY1" fmla="*/ 0 h 6858000"/>
              <a:gd name="connsiteX2" fmla="*/ 6166076 w 6166076"/>
              <a:gd name="connsiteY2" fmla="*/ 1929658 h 6858000"/>
              <a:gd name="connsiteX3" fmla="*/ 3259560 w 6166076"/>
              <a:gd name="connsiteY3" fmla="*/ 6858000 h 6858000"/>
              <a:gd name="connsiteX4" fmla="*/ 0 w 61660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076" h="6858000">
                <a:moveTo>
                  <a:pt x="4044542" y="0"/>
                </a:moveTo>
                <a:lnTo>
                  <a:pt x="6166076" y="0"/>
                </a:lnTo>
                <a:lnTo>
                  <a:pt x="6166076" y="1929658"/>
                </a:lnTo>
                <a:lnTo>
                  <a:pt x="325956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8F8F8">
                  <a:alpha val="60000"/>
                </a:srgbClr>
              </a:gs>
              <a:gs pos="55000">
                <a:srgbClr val="DDE1E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 l="32647" t="32146" r="9414"/>
          <a:stretch>
            <a:fillRect/>
          </a:stretch>
        </p:blipFill>
        <p:spPr>
          <a:xfrm>
            <a:off x="8395628" y="-2"/>
            <a:ext cx="3796372" cy="6669055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>
            <a:off x="-7256" y="1"/>
            <a:ext cx="1157880" cy="1904687"/>
          </a:xfrm>
          <a:custGeom>
            <a:avLst/>
            <a:gdLst>
              <a:gd name="connsiteX0" fmla="*/ 523933 w 2015043"/>
              <a:gd name="connsiteY0" fmla="*/ 0 h 3314701"/>
              <a:gd name="connsiteX1" fmla="*/ 2015043 w 2015043"/>
              <a:gd name="connsiteY1" fmla="*/ 0 h 3314701"/>
              <a:gd name="connsiteX2" fmla="*/ 60181 w 2015043"/>
              <a:gd name="connsiteY2" fmla="*/ 3314701 h 3314701"/>
              <a:gd name="connsiteX3" fmla="*/ 0 w 2015043"/>
              <a:gd name="connsiteY3" fmla="*/ 3314701 h 3314701"/>
              <a:gd name="connsiteX4" fmla="*/ 0 w 2015043"/>
              <a:gd name="connsiteY4" fmla="*/ 888391 h 331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043" h="3314701">
                <a:moveTo>
                  <a:pt x="523933" y="0"/>
                </a:moveTo>
                <a:lnTo>
                  <a:pt x="2015043" y="0"/>
                </a:lnTo>
                <a:lnTo>
                  <a:pt x="60181" y="3314701"/>
                </a:lnTo>
                <a:lnTo>
                  <a:pt x="0" y="3314701"/>
                </a:lnTo>
                <a:lnTo>
                  <a:pt x="0" y="888391"/>
                </a:lnTo>
                <a:close/>
              </a:path>
            </a:pathLst>
          </a:custGeom>
          <a:gradFill>
            <a:gsLst>
              <a:gs pos="0">
                <a:srgbClr val="DDE1EB">
                  <a:alpha val="50000"/>
                </a:srgbClr>
              </a:gs>
              <a:gs pos="69000">
                <a:srgbClr val="DDE1E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802368" y="1771333"/>
            <a:ext cx="67595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66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</a:rPr>
              <a:t>合作、共</a:t>
            </a:r>
            <a:r>
              <a:rPr lang="zh-CN" altLang="en-US" sz="66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</a:rPr>
              <a:t>建</a:t>
            </a:r>
            <a:endParaRPr lang="zh-CN" altLang="en-US" sz="6600" dirty="0">
              <a:gradFill flip="none" rotWithShape="1">
                <a:gsLst>
                  <a:gs pos="26000">
                    <a:srgbClr val="F86F66"/>
                  </a:gs>
                  <a:gs pos="100000">
                    <a:srgbClr val="DA0010"/>
                  </a:gs>
                  <a:gs pos="68000">
                    <a:srgbClr val="E70012"/>
                  </a:gs>
                </a:gsLst>
                <a:lin ang="2700000" scaled="1"/>
                <a:tileRect/>
              </a:gradFill>
              <a:effectLst>
                <a:outerShdw blurRad="76200" dist="127000" dir="2700000" algn="tl" rotWithShape="0">
                  <a:srgbClr val="F86F66">
                    <a:alpha val="15000"/>
                  </a:srgbClr>
                </a:outerShdw>
              </a:effectLst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-7257" y="5252118"/>
            <a:ext cx="12192000" cy="1475064"/>
          </a:xfrm>
          <a:custGeom>
            <a:avLst/>
            <a:gdLst>
              <a:gd name="connsiteX0" fmla="*/ 0 w 12192000"/>
              <a:gd name="connsiteY0" fmla="*/ 0 h 1518675"/>
              <a:gd name="connsiteX1" fmla="*/ 276794 w 12192000"/>
              <a:gd name="connsiteY1" fmla="*/ 99839 h 1518675"/>
              <a:gd name="connsiteX2" fmla="*/ 6096000 w 12192000"/>
              <a:gd name="connsiteY2" fmla="*/ 890025 h 1518675"/>
              <a:gd name="connsiteX3" fmla="*/ 11915206 w 12192000"/>
              <a:gd name="connsiteY3" fmla="*/ 99839 h 1518675"/>
              <a:gd name="connsiteX4" fmla="*/ 12192000 w 12192000"/>
              <a:gd name="connsiteY4" fmla="*/ 0 h 1518675"/>
              <a:gd name="connsiteX5" fmla="*/ 12192000 w 12192000"/>
              <a:gd name="connsiteY5" fmla="*/ 1518675 h 1518675"/>
              <a:gd name="connsiteX6" fmla="*/ 0 w 12192000"/>
              <a:gd name="connsiteY6" fmla="*/ 1518675 h 15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18675">
                <a:moveTo>
                  <a:pt x="0" y="0"/>
                </a:moveTo>
                <a:lnTo>
                  <a:pt x="276794" y="99839"/>
                </a:lnTo>
                <a:cubicBezTo>
                  <a:pt x="1766059" y="588057"/>
                  <a:pt x="3823459" y="890025"/>
                  <a:pt x="6096000" y="890025"/>
                </a:cubicBezTo>
                <a:cubicBezTo>
                  <a:pt x="8368542" y="890025"/>
                  <a:pt x="10425942" y="588057"/>
                  <a:pt x="11915206" y="99839"/>
                </a:cubicBezTo>
                <a:lnTo>
                  <a:pt x="12192000" y="0"/>
                </a:lnTo>
                <a:lnTo>
                  <a:pt x="12192000" y="1518675"/>
                </a:lnTo>
                <a:lnTo>
                  <a:pt x="0" y="1518675"/>
                </a:lnTo>
                <a:close/>
              </a:path>
            </a:pathLst>
          </a:custGeom>
          <a:gradFill flip="none" rotWithShape="1">
            <a:gsLst>
              <a:gs pos="14000">
                <a:schemeClr val="bg1">
                  <a:alpha val="0"/>
                </a:schemeClr>
              </a:gs>
              <a:gs pos="52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0" y="5382936"/>
            <a:ext cx="12199257" cy="1475064"/>
          </a:xfrm>
          <a:custGeom>
            <a:avLst/>
            <a:gdLst>
              <a:gd name="connsiteX0" fmla="*/ 0 w 12192000"/>
              <a:gd name="connsiteY0" fmla="*/ 0 h 1518675"/>
              <a:gd name="connsiteX1" fmla="*/ 276794 w 12192000"/>
              <a:gd name="connsiteY1" fmla="*/ 99839 h 1518675"/>
              <a:gd name="connsiteX2" fmla="*/ 6096000 w 12192000"/>
              <a:gd name="connsiteY2" fmla="*/ 890025 h 1518675"/>
              <a:gd name="connsiteX3" fmla="*/ 11915206 w 12192000"/>
              <a:gd name="connsiteY3" fmla="*/ 99839 h 1518675"/>
              <a:gd name="connsiteX4" fmla="*/ 12192000 w 12192000"/>
              <a:gd name="connsiteY4" fmla="*/ 0 h 1518675"/>
              <a:gd name="connsiteX5" fmla="*/ 12192000 w 12192000"/>
              <a:gd name="connsiteY5" fmla="*/ 1518675 h 1518675"/>
              <a:gd name="connsiteX6" fmla="*/ 0 w 12192000"/>
              <a:gd name="connsiteY6" fmla="*/ 1518675 h 15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18675">
                <a:moveTo>
                  <a:pt x="0" y="0"/>
                </a:moveTo>
                <a:lnTo>
                  <a:pt x="276794" y="99839"/>
                </a:lnTo>
                <a:cubicBezTo>
                  <a:pt x="1766059" y="588057"/>
                  <a:pt x="3823459" y="890025"/>
                  <a:pt x="6096000" y="890025"/>
                </a:cubicBezTo>
                <a:cubicBezTo>
                  <a:pt x="8368542" y="890025"/>
                  <a:pt x="10425942" y="588057"/>
                  <a:pt x="11915206" y="99839"/>
                </a:cubicBezTo>
                <a:lnTo>
                  <a:pt x="12192000" y="0"/>
                </a:lnTo>
                <a:lnTo>
                  <a:pt x="12192000" y="1518675"/>
                </a:lnTo>
                <a:lnTo>
                  <a:pt x="0" y="1518675"/>
                </a:lnTo>
                <a:close/>
              </a:path>
            </a:pathLst>
          </a:custGeom>
          <a:gradFill flip="none" rotWithShape="1">
            <a:gsLst>
              <a:gs pos="0">
                <a:srgbClr val="E70012"/>
              </a:gs>
              <a:gs pos="47000">
                <a:srgbClr val="F86F66"/>
              </a:gs>
              <a:gs pos="100000">
                <a:srgbClr val="FCBFB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10906097" y="6321698"/>
            <a:ext cx="871432" cy="104830"/>
            <a:chOff x="7023100" y="609600"/>
            <a:chExt cx="1075686" cy="129401"/>
          </a:xfrm>
          <a:solidFill>
            <a:schemeClr val="bg1"/>
          </a:solidFill>
        </p:grpSpPr>
        <p:sp>
          <p:nvSpPr>
            <p:cNvPr id="34" name="椭圆 33"/>
            <p:cNvSpPr/>
            <p:nvPr/>
          </p:nvSpPr>
          <p:spPr>
            <a:xfrm>
              <a:off x="7023100" y="609600"/>
              <a:ext cx="129401" cy="12940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7338528" y="609600"/>
              <a:ext cx="129401" cy="12940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653956" y="609600"/>
              <a:ext cx="129401" cy="12940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7969385" y="609600"/>
              <a:ext cx="129401" cy="12940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993697" y="1568409"/>
            <a:ext cx="1076138" cy="904177"/>
          </a:xfrm>
          <a:custGeom>
            <a:avLst/>
            <a:gdLst>
              <a:gd name="connsiteX0" fmla="*/ 1289732 w 1696326"/>
              <a:gd name="connsiteY0" fmla="*/ 0 h 1425263"/>
              <a:gd name="connsiteX1" fmla="*/ 1581562 w 1696326"/>
              <a:gd name="connsiteY1" fmla="*/ 146461 h 1425263"/>
              <a:gd name="connsiteX2" fmla="*/ 1696326 w 1696326"/>
              <a:gd name="connsiteY2" fmla="*/ 502777 h 1425263"/>
              <a:gd name="connsiteX3" fmla="*/ 1507238 w 1696326"/>
              <a:gd name="connsiteY3" fmla="*/ 1075506 h 1425263"/>
              <a:gd name="connsiteX4" fmla="*/ 1062390 w 1696326"/>
              <a:gd name="connsiteY4" fmla="*/ 1425263 h 1425263"/>
              <a:gd name="connsiteX5" fmla="*/ 918114 w 1696326"/>
              <a:gd name="connsiteY5" fmla="*/ 1158573 h 1425263"/>
              <a:gd name="connsiteX6" fmla="*/ 1226339 w 1696326"/>
              <a:gd name="connsiteY6" fmla="*/ 907731 h 1425263"/>
              <a:gd name="connsiteX7" fmla="*/ 1324708 w 1696326"/>
              <a:gd name="connsiteY7" fmla="*/ 673284 h 1425263"/>
              <a:gd name="connsiteX8" fmla="*/ 1293558 w 1696326"/>
              <a:gd name="connsiteY8" fmla="*/ 681481 h 1425263"/>
              <a:gd name="connsiteX9" fmla="*/ 1246013 w 1696326"/>
              <a:gd name="connsiteY9" fmla="*/ 686400 h 1425263"/>
              <a:gd name="connsiteX10" fmla="*/ 1012112 w 1696326"/>
              <a:gd name="connsiteY10" fmla="*/ 588030 h 1425263"/>
              <a:gd name="connsiteX11" fmla="*/ 922486 w 1696326"/>
              <a:gd name="connsiteY11" fmla="*/ 345386 h 1425263"/>
              <a:gd name="connsiteX12" fmla="*/ 1020856 w 1696326"/>
              <a:gd name="connsiteY12" fmla="*/ 100555 h 1425263"/>
              <a:gd name="connsiteX13" fmla="*/ 1289732 w 1696326"/>
              <a:gd name="connsiteY13" fmla="*/ 0 h 1425263"/>
              <a:gd name="connsiteX14" fmla="*/ 371618 w 1696326"/>
              <a:gd name="connsiteY14" fmla="*/ 0 h 1425263"/>
              <a:gd name="connsiteX15" fmla="*/ 663447 w 1696326"/>
              <a:gd name="connsiteY15" fmla="*/ 146461 h 1425263"/>
              <a:gd name="connsiteX16" fmla="*/ 778211 w 1696326"/>
              <a:gd name="connsiteY16" fmla="*/ 502777 h 1425263"/>
              <a:gd name="connsiteX17" fmla="*/ 589123 w 1696326"/>
              <a:gd name="connsiteY17" fmla="*/ 1075506 h 1425263"/>
              <a:gd name="connsiteX18" fmla="*/ 144275 w 1696326"/>
              <a:gd name="connsiteY18" fmla="*/ 1425263 h 1425263"/>
              <a:gd name="connsiteX19" fmla="*/ 0 w 1696326"/>
              <a:gd name="connsiteY19" fmla="*/ 1158573 h 1425263"/>
              <a:gd name="connsiteX20" fmla="*/ 308224 w 1696326"/>
              <a:gd name="connsiteY20" fmla="*/ 907731 h 1425263"/>
              <a:gd name="connsiteX21" fmla="*/ 406593 w 1696326"/>
              <a:gd name="connsiteY21" fmla="*/ 673284 h 1425263"/>
              <a:gd name="connsiteX22" fmla="*/ 375443 w 1696326"/>
              <a:gd name="connsiteY22" fmla="*/ 681481 h 1425263"/>
              <a:gd name="connsiteX23" fmla="*/ 327898 w 1696326"/>
              <a:gd name="connsiteY23" fmla="*/ 686400 h 1425263"/>
              <a:gd name="connsiteX24" fmla="*/ 93997 w 1696326"/>
              <a:gd name="connsiteY24" fmla="*/ 588030 h 1425263"/>
              <a:gd name="connsiteX25" fmla="*/ 4372 w 1696326"/>
              <a:gd name="connsiteY25" fmla="*/ 345386 h 1425263"/>
              <a:gd name="connsiteX26" fmla="*/ 102741 w 1696326"/>
              <a:gd name="connsiteY26" fmla="*/ 100555 h 1425263"/>
              <a:gd name="connsiteX27" fmla="*/ 371618 w 1696326"/>
              <a:gd name="connsiteY27" fmla="*/ 0 h 142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96326" h="1425263">
                <a:moveTo>
                  <a:pt x="1289732" y="0"/>
                </a:moveTo>
                <a:cubicBezTo>
                  <a:pt x="1409962" y="3461"/>
                  <a:pt x="1507238" y="52281"/>
                  <a:pt x="1581562" y="146461"/>
                </a:cubicBezTo>
                <a:cubicBezTo>
                  <a:pt x="1655885" y="240641"/>
                  <a:pt x="1694140" y="359412"/>
                  <a:pt x="1696326" y="502777"/>
                </a:cubicBezTo>
                <a:cubicBezTo>
                  <a:pt x="1691226" y="730302"/>
                  <a:pt x="1628196" y="921211"/>
                  <a:pt x="1507238" y="1075506"/>
                </a:cubicBezTo>
                <a:cubicBezTo>
                  <a:pt x="1386280" y="1229800"/>
                  <a:pt x="1237997" y="1346386"/>
                  <a:pt x="1062390" y="1425263"/>
                </a:cubicBezTo>
                <a:lnTo>
                  <a:pt x="918114" y="1158573"/>
                </a:lnTo>
                <a:cubicBezTo>
                  <a:pt x="1057471" y="1089441"/>
                  <a:pt x="1160213" y="1005827"/>
                  <a:pt x="1226339" y="907731"/>
                </a:cubicBezTo>
                <a:cubicBezTo>
                  <a:pt x="1292465" y="809635"/>
                  <a:pt x="1325255" y="731486"/>
                  <a:pt x="1324708" y="673284"/>
                </a:cubicBezTo>
                <a:cubicBezTo>
                  <a:pt x="1317877" y="675743"/>
                  <a:pt x="1307494" y="678475"/>
                  <a:pt x="1293558" y="681481"/>
                </a:cubicBezTo>
                <a:cubicBezTo>
                  <a:pt x="1279622" y="684487"/>
                  <a:pt x="1263774" y="686126"/>
                  <a:pt x="1246013" y="686400"/>
                </a:cubicBezTo>
                <a:cubicBezTo>
                  <a:pt x="1148372" y="684214"/>
                  <a:pt x="1070405" y="651424"/>
                  <a:pt x="1012112" y="588030"/>
                </a:cubicBezTo>
                <a:cubicBezTo>
                  <a:pt x="953819" y="524637"/>
                  <a:pt x="923944" y="443755"/>
                  <a:pt x="922486" y="345386"/>
                </a:cubicBezTo>
                <a:cubicBezTo>
                  <a:pt x="923579" y="246834"/>
                  <a:pt x="956369" y="165224"/>
                  <a:pt x="1020856" y="100555"/>
                </a:cubicBezTo>
                <a:cubicBezTo>
                  <a:pt x="1085342" y="35886"/>
                  <a:pt x="1174968" y="2368"/>
                  <a:pt x="1289732" y="0"/>
                </a:cubicBezTo>
                <a:close/>
                <a:moveTo>
                  <a:pt x="371618" y="0"/>
                </a:moveTo>
                <a:cubicBezTo>
                  <a:pt x="491847" y="3461"/>
                  <a:pt x="589123" y="52281"/>
                  <a:pt x="663447" y="146461"/>
                </a:cubicBezTo>
                <a:cubicBezTo>
                  <a:pt x="737771" y="240641"/>
                  <a:pt x="776025" y="359412"/>
                  <a:pt x="778211" y="502777"/>
                </a:cubicBezTo>
                <a:cubicBezTo>
                  <a:pt x="773111" y="730302"/>
                  <a:pt x="710081" y="921211"/>
                  <a:pt x="589123" y="1075506"/>
                </a:cubicBezTo>
                <a:cubicBezTo>
                  <a:pt x="468165" y="1229800"/>
                  <a:pt x="319883" y="1346386"/>
                  <a:pt x="144275" y="1425263"/>
                </a:cubicBezTo>
                <a:lnTo>
                  <a:pt x="0" y="1158573"/>
                </a:lnTo>
                <a:cubicBezTo>
                  <a:pt x="139356" y="1089441"/>
                  <a:pt x="242098" y="1005827"/>
                  <a:pt x="308224" y="907731"/>
                </a:cubicBezTo>
                <a:cubicBezTo>
                  <a:pt x="374350" y="809635"/>
                  <a:pt x="407140" y="731486"/>
                  <a:pt x="406593" y="673284"/>
                </a:cubicBezTo>
                <a:cubicBezTo>
                  <a:pt x="399762" y="675743"/>
                  <a:pt x="389379" y="678475"/>
                  <a:pt x="375443" y="681481"/>
                </a:cubicBezTo>
                <a:cubicBezTo>
                  <a:pt x="361507" y="684487"/>
                  <a:pt x="345659" y="686126"/>
                  <a:pt x="327898" y="686400"/>
                </a:cubicBezTo>
                <a:cubicBezTo>
                  <a:pt x="230257" y="684214"/>
                  <a:pt x="152290" y="651424"/>
                  <a:pt x="93997" y="588030"/>
                </a:cubicBezTo>
                <a:cubicBezTo>
                  <a:pt x="35704" y="524637"/>
                  <a:pt x="5829" y="443755"/>
                  <a:pt x="4372" y="345386"/>
                </a:cubicBezTo>
                <a:cubicBezTo>
                  <a:pt x="5465" y="246834"/>
                  <a:pt x="38255" y="165224"/>
                  <a:pt x="102741" y="100555"/>
                </a:cubicBezTo>
                <a:cubicBezTo>
                  <a:pt x="167228" y="35886"/>
                  <a:pt x="256853" y="2368"/>
                  <a:pt x="371618" y="0"/>
                </a:cubicBezTo>
                <a:close/>
              </a:path>
            </a:pathLst>
          </a:custGeom>
          <a:solidFill>
            <a:srgbClr val="DFE3EC">
              <a:alpha val="3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02368" y="932676"/>
            <a:ext cx="4291012" cy="276999"/>
          </a:xfrm>
          <a:prstGeom prst="rect">
            <a:avLst/>
          </a:prstGeom>
          <a:noFill/>
        </p:spPr>
        <p:txBody>
          <a:bodyPr wrap="square" rtlCol="0" anchor="ctr" anchorCtr="0"/>
          <a:p>
            <a:r>
              <a:rPr lang="zh-CN" altLang="en-US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rPr>
              <a:t>苗家嘉人</a:t>
            </a: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rPr>
              <a:t> &amp; </a:t>
            </a:r>
            <a:r>
              <a:rPr lang="zh-CN" altLang="en-US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pitchFamily="34" charset="-122"/>
                <a:ea typeface="江城圆体 400W" panose="020B0500000000000000" pitchFamily="34" charset="-122"/>
              </a:rPr>
              <a:t>广州仲天信息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pitchFamily="34" charset="-122"/>
              <a:ea typeface="江城圆体 400W" panose="020B05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/>
            </a:gs>
            <a:gs pos="87000">
              <a:srgbClr val="DFE3E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23"/>
          <p:cNvSpPr txBox="1"/>
          <p:nvPr/>
        </p:nvSpPr>
        <p:spPr>
          <a:xfrm>
            <a:off x="10530007" y="0"/>
            <a:ext cx="1661993" cy="685800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cap="all" dirty="0">
                <a:ln w="19050">
                  <a:gradFill>
                    <a:gsLst>
                      <a:gs pos="31000">
                        <a:schemeClr val="bg1"/>
                      </a:gs>
                      <a:gs pos="66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33000">
                      <a:schemeClr val="bg1"/>
                    </a:gs>
                    <a:gs pos="9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Contents</a:t>
            </a:r>
            <a:endParaRPr lang="zh-CN" altLang="en-US" sz="9600" b="1" cap="all" dirty="0">
              <a:ln w="19050">
                <a:gradFill>
                  <a:gsLst>
                    <a:gs pos="31000">
                      <a:schemeClr val="bg1"/>
                    </a:gs>
                    <a:gs pos="66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33000">
                    <a:schemeClr val="bg1"/>
                  </a:gs>
                  <a:gs pos="98000">
                    <a:schemeClr val="bg1">
                      <a:alpha val="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0" y="0"/>
            <a:ext cx="3742310" cy="6858001"/>
            <a:chOff x="0" y="0"/>
            <a:chExt cx="3742310" cy="6858001"/>
          </a:xfrm>
        </p:grpSpPr>
        <p:sp>
          <p:nvSpPr>
            <p:cNvPr id="61" name="任意多边形: 形状 60"/>
            <p:cNvSpPr/>
            <p:nvPr/>
          </p:nvSpPr>
          <p:spPr>
            <a:xfrm flipH="1">
              <a:off x="0" y="0"/>
              <a:ext cx="3742310" cy="6858000"/>
            </a:xfrm>
            <a:custGeom>
              <a:avLst/>
              <a:gdLst>
                <a:gd name="connsiteX0" fmla="*/ 4095750 w 4095750"/>
                <a:gd name="connsiteY0" fmla="*/ 0 h 7505700"/>
                <a:gd name="connsiteX1" fmla="*/ 4079199 w 4095750"/>
                <a:gd name="connsiteY1" fmla="*/ 0 h 7505700"/>
                <a:gd name="connsiteX2" fmla="*/ 0 w 4095750"/>
                <a:gd name="connsiteY2" fmla="*/ 6916765 h 7505700"/>
                <a:gd name="connsiteX3" fmla="*/ 0 w 4095750"/>
                <a:gd name="connsiteY3" fmla="*/ 7505700 h 7505700"/>
                <a:gd name="connsiteX4" fmla="*/ 2381597 w 4095750"/>
                <a:gd name="connsiteY4" fmla="*/ 7505700 h 7505700"/>
                <a:gd name="connsiteX5" fmla="*/ 4095750 w 4095750"/>
                <a:gd name="connsiteY5" fmla="*/ 4599151 h 75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0" h="7505700">
                  <a:moveTo>
                    <a:pt x="4095750" y="0"/>
                  </a:moveTo>
                  <a:lnTo>
                    <a:pt x="4079199" y="0"/>
                  </a:lnTo>
                  <a:lnTo>
                    <a:pt x="0" y="6916765"/>
                  </a:lnTo>
                  <a:lnTo>
                    <a:pt x="0" y="7505700"/>
                  </a:lnTo>
                  <a:lnTo>
                    <a:pt x="2381597" y="7505700"/>
                  </a:lnTo>
                  <a:lnTo>
                    <a:pt x="4095750" y="4599151"/>
                  </a:lnTo>
                  <a:close/>
                </a:path>
              </a:pathLst>
            </a:custGeom>
            <a:gradFill>
              <a:gsLst>
                <a:gs pos="0">
                  <a:srgbClr val="DDE1EB"/>
                </a:gs>
                <a:gs pos="69000">
                  <a:srgbClr val="DDE1E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 flipH="1">
              <a:off x="0" y="1892500"/>
              <a:ext cx="3117404" cy="4965501"/>
            </a:xfrm>
            <a:custGeom>
              <a:avLst/>
              <a:gdLst>
                <a:gd name="connsiteX0" fmla="*/ 3117404 w 3117404"/>
                <a:gd name="connsiteY0" fmla="*/ 0 h 5285927"/>
                <a:gd name="connsiteX1" fmla="*/ 0 w 3117404"/>
                <a:gd name="connsiteY1" fmla="*/ 5285927 h 5285927"/>
                <a:gd name="connsiteX2" fmla="*/ 3117404 w 3117404"/>
                <a:gd name="connsiteY2" fmla="*/ 5285927 h 52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7404" h="5285927">
                  <a:moveTo>
                    <a:pt x="3117404" y="0"/>
                  </a:moveTo>
                  <a:lnTo>
                    <a:pt x="0" y="5285927"/>
                  </a:lnTo>
                  <a:lnTo>
                    <a:pt x="3117404" y="5285927"/>
                  </a:lnTo>
                  <a:close/>
                </a:path>
              </a:pathLst>
            </a:custGeom>
            <a:gradFill>
              <a:gsLst>
                <a:gs pos="0">
                  <a:srgbClr val="F8F8F8">
                    <a:alpha val="60000"/>
                  </a:srgbClr>
                </a:gs>
                <a:gs pos="55000">
                  <a:srgbClr val="DDE1E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2062" y="2600712"/>
            <a:ext cx="2809162" cy="1325563"/>
          </a:xfrm>
        </p:spPr>
        <p:txBody>
          <a:bodyPr>
            <a:normAutofit/>
          </a:bodyPr>
          <a:lstStyle/>
          <a:p>
            <a:pPr marR="0" algn="ctr" rtl="0">
              <a:lnSpc>
                <a:spcPct val="100000"/>
              </a:lnSpc>
            </a:pPr>
            <a:r>
              <a:rPr lang="zh-CN" altLang="en-US" sz="72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cs typeface="+mn-cs"/>
              </a:rPr>
              <a:t>目录</a:t>
            </a:r>
            <a:endParaRPr lang="zh-CN" altLang="en-US" sz="7200" dirty="0">
              <a:gradFill flip="none" rotWithShape="1">
                <a:gsLst>
                  <a:gs pos="26000">
                    <a:srgbClr val="F86F66"/>
                  </a:gs>
                  <a:gs pos="100000">
                    <a:srgbClr val="DA0010"/>
                  </a:gs>
                  <a:gs pos="68000">
                    <a:srgbClr val="E70012"/>
                  </a:gs>
                </a:gsLst>
                <a:lin ang="2700000" scaled="1"/>
                <a:tileRect/>
              </a:gradFill>
              <a:effectLst>
                <a:outerShdw blurRad="76200" dist="127000" dir="2700000" algn="tl" rotWithShape="0">
                  <a:srgbClr val="F86F66">
                    <a:alpha val="15000"/>
                  </a:srgbClr>
                </a:outerShdw>
              </a:effectLst>
              <a:latin typeface="+mj-ea"/>
              <a:cs typeface="+mn-cs"/>
            </a:endParaRPr>
          </a:p>
        </p:txBody>
      </p:sp>
      <p:sp>
        <p:nvSpPr>
          <p:cNvPr id="32" name="文本框 6"/>
          <p:cNvSpPr txBox="1"/>
          <p:nvPr/>
        </p:nvSpPr>
        <p:spPr>
          <a:xfrm>
            <a:off x="1250878" y="3836323"/>
            <a:ext cx="27115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200" b="1" cap="all" dirty="0">
                <a:gradFill flip="none" rotWithShape="1">
                  <a:gsLst>
                    <a:gs pos="27000">
                      <a:srgbClr val="F86F66"/>
                    </a:gs>
                    <a:gs pos="82000">
                      <a:srgbClr val="E7001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Contents</a:t>
            </a:r>
            <a:endParaRPr lang="zh-CN" altLang="en-US" sz="2200" b="1" cap="all" dirty="0">
              <a:gradFill flip="none" rotWithShape="1">
                <a:gsLst>
                  <a:gs pos="27000">
                    <a:srgbClr val="F86F66"/>
                  </a:gs>
                  <a:gs pos="82000">
                    <a:srgbClr val="E70012"/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344312" y="1068160"/>
            <a:ext cx="5285587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7" name="矩形: 圆角 16"/>
          <p:cNvSpPr/>
          <p:nvPr/>
        </p:nvSpPr>
        <p:spPr>
          <a:xfrm>
            <a:off x="5489921" y="1184914"/>
            <a:ext cx="1130840" cy="55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占位符 2"/>
          <p:cNvSpPr txBox="1"/>
          <p:nvPr/>
        </p:nvSpPr>
        <p:spPr>
          <a:xfrm>
            <a:off x="7185198" y="1131571"/>
            <a:ext cx="3117738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kern="100" dirty="0">
                <a:latin typeface="+mj-ea"/>
                <a:ea typeface="+mj-ea"/>
              </a:rPr>
              <a:t>AI</a:t>
            </a:r>
            <a:r>
              <a:rPr lang="zh-CN" altLang="en-US" sz="2400" kern="100" dirty="0">
                <a:latin typeface="+mj-ea"/>
                <a:ea typeface="+mj-ea"/>
              </a:rPr>
              <a:t>智能、</a:t>
            </a:r>
            <a:r>
              <a:rPr lang="zh-CN" altLang="en-US" sz="2400" kern="100" dirty="0">
                <a:latin typeface="+mj-ea"/>
                <a:ea typeface="+mj-ea"/>
              </a:rPr>
              <a:t>自动销售</a:t>
            </a:r>
            <a:endParaRPr lang="zh-CN" altLang="en-US" sz="2400" kern="100" dirty="0">
              <a:latin typeface="+mj-ea"/>
              <a:ea typeface="+mj-ea"/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5730434" y="1197692"/>
            <a:ext cx="649814" cy="546430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5344312" y="1990881"/>
            <a:ext cx="5285587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1" name="矩形: 圆角 10"/>
          <p:cNvSpPr/>
          <p:nvPr/>
        </p:nvSpPr>
        <p:spPr>
          <a:xfrm>
            <a:off x="5489921" y="2107635"/>
            <a:ext cx="1130840" cy="55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文本占位符 2"/>
          <p:cNvSpPr txBox="1"/>
          <p:nvPr/>
        </p:nvSpPr>
        <p:spPr>
          <a:xfrm>
            <a:off x="7185198" y="2054292"/>
            <a:ext cx="3117738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kern="100" dirty="0">
                <a:latin typeface="+mj-ea"/>
                <a:ea typeface="+mj-ea"/>
              </a:rPr>
              <a:t>AI+</a:t>
            </a:r>
            <a:r>
              <a:rPr lang="zh-CN" altLang="en-US" sz="2400" kern="100" dirty="0">
                <a:latin typeface="+mj-ea"/>
                <a:ea typeface="+mj-ea"/>
              </a:rPr>
              <a:t>一站式获客</a:t>
            </a:r>
            <a:r>
              <a:rPr lang="zh-CN" altLang="en-US" sz="2400" kern="100" dirty="0">
                <a:latin typeface="+mj-ea"/>
                <a:ea typeface="+mj-ea"/>
              </a:rPr>
              <a:t>平台</a:t>
            </a:r>
            <a:endParaRPr lang="zh-CN" altLang="en-US" sz="2400" kern="100" dirty="0">
              <a:latin typeface="+mj-ea"/>
              <a:ea typeface="+mj-ea"/>
            </a:endParaRPr>
          </a:p>
        </p:txBody>
      </p:sp>
      <p:sp>
        <p:nvSpPr>
          <p:cNvPr id="34" name="文本框 6"/>
          <p:cNvSpPr txBox="1"/>
          <p:nvPr/>
        </p:nvSpPr>
        <p:spPr>
          <a:xfrm>
            <a:off x="5730434" y="2120413"/>
            <a:ext cx="649814" cy="546430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344312" y="2913602"/>
            <a:ext cx="5285587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2" name="矩形: 圆角 21"/>
          <p:cNvSpPr/>
          <p:nvPr/>
        </p:nvSpPr>
        <p:spPr>
          <a:xfrm>
            <a:off x="5489921" y="3030356"/>
            <a:ext cx="1130840" cy="55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文本占位符 2"/>
          <p:cNvSpPr txBox="1"/>
          <p:nvPr/>
        </p:nvSpPr>
        <p:spPr>
          <a:xfrm>
            <a:off x="7185198" y="2977013"/>
            <a:ext cx="3117738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kern="100" dirty="0">
                <a:latin typeface="+mj-ea"/>
                <a:ea typeface="+mj-ea"/>
              </a:rPr>
              <a:t>实际场景</a:t>
            </a:r>
            <a:r>
              <a:rPr lang="zh-CN" altLang="en-US" sz="2400" kern="100" dirty="0">
                <a:latin typeface="+mj-ea"/>
                <a:ea typeface="+mj-ea"/>
              </a:rPr>
              <a:t>展示</a:t>
            </a:r>
            <a:endParaRPr lang="zh-CN" altLang="en-US" sz="2400" kern="100" dirty="0">
              <a:latin typeface="+mj-ea"/>
              <a:ea typeface="+mj-ea"/>
            </a:endParaRPr>
          </a:p>
        </p:txBody>
      </p:sp>
      <p:sp>
        <p:nvSpPr>
          <p:cNvPr id="35" name="文本框 6"/>
          <p:cNvSpPr txBox="1"/>
          <p:nvPr/>
        </p:nvSpPr>
        <p:spPr>
          <a:xfrm>
            <a:off x="5730434" y="3043134"/>
            <a:ext cx="649814" cy="546430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5344312" y="3836323"/>
            <a:ext cx="5285587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6" name="矩形: 圆角 25"/>
          <p:cNvSpPr/>
          <p:nvPr/>
        </p:nvSpPr>
        <p:spPr>
          <a:xfrm>
            <a:off x="5489921" y="3953077"/>
            <a:ext cx="1130840" cy="55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文本占位符 2"/>
          <p:cNvSpPr txBox="1"/>
          <p:nvPr/>
        </p:nvSpPr>
        <p:spPr>
          <a:xfrm>
            <a:off x="7185025" y="3899535"/>
            <a:ext cx="3345180" cy="666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kern="100" dirty="0">
                <a:latin typeface="+mj-ea"/>
                <a:ea typeface="+mj-ea"/>
              </a:rPr>
              <a:t>附加价值，产品与</a:t>
            </a:r>
            <a:r>
              <a:rPr lang="zh-CN" altLang="en-US" sz="2400" kern="100" dirty="0">
                <a:latin typeface="+mj-ea"/>
                <a:ea typeface="+mj-ea"/>
              </a:rPr>
              <a:t>服务</a:t>
            </a:r>
            <a:endParaRPr lang="zh-CN" altLang="en-US" sz="2400" kern="100" dirty="0">
              <a:latin typeface="+mj-ea"/>
              <a:ea typeface="+mj-ea"/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5730434" y="3965855"/>
            <a:ext cx="649814" cy="546430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5344312" y="4761478"/>
            <a:ext cx="5285587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30" name="矩形: 圆角 29"/>
          <p:cNvSpPr/>
          <p:nvPr/>
        </p:nvSpPr>
        <p:spPr>
          <a:xfrm>
            <a:off x="5489921" y="4875798"/>
            <a:ext cx="1130840" cy="559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文本占位符 2"/>
          <p:cNvSpPr txBox="1"/>
          <p:nvPr/>
        </p:nvSpPr>
        <p:spPr>
          <a:xfrm>
            <a:off x="7185198" y="4822455"/>
            <a:ext cx="3117738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kern="100" dirty="0">
                <a:latin typeface="+mj-ea"/>
                <a:ea typeface="+mj-ea"/>
              </a:rPr>
              <a:t>深度</a:t>
            </a:r>
            <a:r>
              <a:rPr lang="zh-CN" altLang="en-US" sz="2400" kern="100" dirty="0">
                <a:latin typeface="+mj-ea"/>
                <a:ea typeface="+mj-ea"/>
              </a:rPr>
              <a:t>合作</a:t>
            </a:r>
            <a:endParaRPr lang="zh-CN" altLang="en-US" sz="2400" kern="100" dirty="0">
              <a:latin typeface="+mj-ea"/>
              <a:ea typeface="+mj-ea"/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5730434" y="4888576"/>
            <a:ext cx="649814" cy="546430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-7257" y="5705774"/>
            <a:ext cx="12206514" cy="1152226"/>
            <a:chOff x="-7257" y="5252118"/>
            <a:chExt cx="12206514" cy="1605882"/>
          </a:xfrm>
        </p:grpSpPr>
        <p:sp>
          <p:nvSpPr>
            <p:cNvPr id="76" name="任意多边形: 形状 75"/>
            <p:cNvSpPr/>
            <p:nvPr/>
          </p:nvSpPr>
          <p:spPr>
            <a:xfrm>
              <a:off x="-7257" y="5252118"/>
              <a:ext cx="12192000" cy="1475064"/>
            </a:xfrm>
            <a:custGeom>
              <a:avLst/>
              <a:gdLst>
                <a:gd name="connsiteX0" fmla="*/ 0 w 12192000"/>
                <a:gd name="connsiteY0" fmla="*/ 0 h 1518675"/>
                <a:gd name="connsiteX1" fmla="*/ 276794 w 12192000"/>
                <a:gd name="connsiteY1" fmla="*/ 99839 h 1518675"/>
                <a:gd name="connsiteX2" fmla="*/ 6096000 w 12192000"/>
                <a:gd name="connsiteY2" fmla="*/ 890025 h 1518675"/>
                <a:gd name="connsiteX3" fmla="*/ 11915206 w 12192000"/>
                <a:gd name="connsiteY3" fmla="*/ 99839 h 1518675"/>
                <a:gd name="connsiteX4" fmla="*/ 12192000 w 12192000"/>
                <a:gd name="connsiteY4" fmla="*/ 0 h 1518675"/>
                <a:gd name="connsiteX5" fmla="*/ 12192000 w 12192000"/>
                <a:gd name="connsiteY5" fmla="*/ 1518675 h 1518675"/>
                <a:gd name="connsiteX6" fmla="*/ 0 w 12192000"/>
                <a:gd name="connsiteY6" fmla="*/ 1518675 h 151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518675">
                  <a:moveTo>
                    <a:pt x="0" y="0"/>
                  </a:moveTo>
                  <a:lnTo>
                    <a:pt x="276794" y="99839"/>
                  </a:lnTo>
                  <a:cubicBezTo>
                    <a:pt x="1766059" y="588057"/>
                    <a:pt x="3823459" y="890025"/>
                    <a:pt x="6096000" y="890025"/>
                  </a:cubicBezTo>
                  <a:cubicBezTo>
                    <a:pt x="8368542" y="890025"/>
                    <a:pt x="10425942" y="588057"/>
                    <a:pt x="11915206" y="99839"/>
                  </a:cubicBezTo>
                  <a:lnTo>
                    <a:pt x="12192000" y="0"/>
                  </a:lnTo>
                  <a:lnTo>
                    <a:pt x="12192000" y="1518675"/>
                  </a:lnTo>
                  <a:lnTo>
                    <a:pt x="0" y="1518675"/>
                  </a:lnTo>
                  <a:close/>
                </a:path>
              </a:pathLst>
            </a:custGeom>
            <a:gradFill flip="none" rotWithShape="1">
              <a:gsLst>
                <a:gs pos="14000">
                  <a:schemeClr val="bg1">
                    <a:alpha val="0"/>
                  </a:schemeClr>
                </a:gs>
                <a:gs pos="52000">
                  <a:schemeClr val="bg1">
                    <a:alpha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0" y="5382936"/>
              <a:ext cx="12199257" cy="1475064"/>
            </a:xfrm>
            <a:custGeom>
              <a:avLst/>
              <a:gdLst>
                <a:gd name="connsiteX0" fmla="*/ 0 w 12192000"/>
                <a:gd name="connsiteY0" fmla="*/ 0 h 1518675"/>
                <a:gd name="connsiteX1" fmla="*/ 276794 w 12192000"/>
                <a:gd name="connsiteY1" fmla="*/ 99839 h 1518675"/>
                <a:gd name="connsiteX2" fmla="*/ 6096000 w 12192000"/>
                <a:gd name="connsiteY2" fmla="*/ 890025 h 1518675"/>
                <a:gd name="connsiteX3" fmla="*/ 11915206 w 12192000"/>
                <a:gd name="connsiteY3" fmla="*/ 99839 h 1518675"/>
                <a:gd name="connsiteX4" fmla="*/ 12192000 w 12192000"/>
                <a:gd name="connsiteY4" fmla="*/ 0 h 1518675"/>
                <a:gd name="connsiteX5" fmla="*/ 12192000 w 12192000"/>
                <a:gd name="connsiteY5" fmla="*/ 1518675 h 1518675"/>
                <a:gd name="connsiteX6" fmla="*/ 0 w 12192000"/>
                <a:gd name="connsiteY6" fmla="*/ 1518675 h 151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518675">
                  <a:moveTo>
                    <a:pt x="0" y="0"/>
                  </a:moveTo>
                  <a:lnTo>
                    <a:pt x="276794" y="99839"/>
                  </a:lnTo>
                  <a:cubicBezTo>
                    <a:pt x="1766059" y="588057"/>
                    <a:pt x="3823459" y="890025"/>
                    <a:pt x="6096000" y="890025"/>
                  </a:cubicBezTo>
                  <a:cubicBezTo>
                    <a:pt x="8368542" y="890025"/>
                    <a:pt x="10425942" y="588057"/>
                    <a:pt x="11915206" y="99839"/>
                  </a:cubicBezTo>
                  <a:lnTo>
                    <a:pt x="12192000" y="0"/>
                  </a:lnTo>
                  <a:lnTo>
                    <a:pt x="12192000" y="1518675"/>
                  </a:lnTo>
                  <a:lnTo>
                    <a:pt x="0" y="1518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70012"/>
                </a:gs>
                <a:gs pos="47000">
                  <a:srgbClr val="F86F66"/>
                </a:gs>
                <a:gs pos="100000">
                  <a:srgbClr val="FCBFB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94241" y="815618"/>
            <a:ext cx="713274" cy="123764"/>
            <a:chOff x="10536919" y="639475"/>
            <a:chExt cx="713274" cy="123764"/>
          </a:xfrm>
        </p:grpSpPr>
        <p:sp>
          <p:nvSpPr>
            <p:cNvPr id="85" name="椭圆 84"/>
            <p:cNvSpPr/>
            <p:nvPr/>
          </p:nvSpPr>
          <p:spPr>
            <a:xfrm>
              <a:off x="10536919" y="639475"/>
              <a:ext cx="123764" cy="123764"/>
            </a:xfrm>
            <a:prstGeom prst="ellipse">
              <a:avLst/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86" name="椭圆 85"/>
            <p:cNvSpPr/>
            <p:nvPr/>
          </p:nvSpPr>
          <p:spPr>
            <a:xfrm>
              <a:off x="10733422" y="639475"/>
              <a:ext cx="123764" cy="123764"/>
            </a:xfrm>
            <a:prstGeom prst="ellipse">
              <a:avLst/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87" name="椭圆 86"/>
            <p:cNvSpPr/>
            <p:nvPr/>
          </p:nvSpPr>
          <p:spPr>
            <a:xfrm>
              <a:off x="10929926" y="639475"/>
              <a:ext cx="123764" cy="123764"/>
            </a:xfrm>
            <a:prstGeom prst="ellipse">
              <a:avLst/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1126429" y="639475"/>
              <a:ext cx="123764" cy="123764"/>
            </a:xfrm>
            <a:prstGeom prst="ellipse">
              <a:avLst/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ECEE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圆角 44"/>
          <p:cNvSpPr/>
          <p:nvPr/>
        </p:nvSpPr>
        <p:spPr>
          <a:xfrm>
            <a:off x="1053081" y="1951730"/>
            <a:ext cx="3366966" cy="4373882"/>
          </a:xfrm>
          <a:prstGeom prst="roundRect">
            <a:avLst>
              <a:gd name="adj" fmla="val 2530"/>
            </a:avLst>
          </a:prstGeom>
          <a:gradFill>
            <a:gsLst>
              <a:gs pos="0">
                <a:srgbClr val="F8F8F8">
                  <a:alpha val="60000"/>
                </a:srgbClr>
              </a:gs>
              <a:gs pos="55000">
                <a:srgbClr val="DDE1E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839788" y="1731523"/>
            <a:ext cx="3440381" cy="4469252"/>
          </a:xfrm>
          <a:custGeom>
            <a:avLst/>
            <a:gdLst>
              <a:gd name="connsiteX0" fmla="*/ 92289 w 3031820"/>
              <a:gd name="connsiteY0" fmla="*/ 0 h 4469252"/>
              <a:gd name="connsiteX1" fmla="*/ 2939531 w 3031820"/>
              <a:gd name="connsiteY1" fmla="*/ 0 h 4469252"/>
              <a:gd name="connsiteX2" fmla="*/ 3031820 w 3031820"/>
              <a:gd name="connsiteY2" fmla="*/ 92289 h 4469252"/>
              <a:gd name="connsiteX3" fmla="*/ 3031820 w 3031820"/>
              <a:gd name="connsiteY3" fmla="*/ 4376963 h 4469252"/>
              <a:gd name="connsiteX4" fmla="*/ 2939531 w 3031820"/>
              <a:gd name="connsiteY4" fmla="*/ 4469252 h 4469252"/>
              <a:gd name="connsiteX5" fmla="*/ 92289 w 3031820"/>
              <a:gd name="connsiteY5" fmla="*/ 4469252 h 4469252"/>
              <a:gd name="connsiteX6" fmla="*/ 0 w 3031820"/>
              <a:gd name="connsiteY6" fmla="*/ 4376963 h 4469252"/>
              <a:gd name="connsiteX7" fmla="*/ 0 w 3031820"/>
              <a:gd name="connsiteY7" fmla="*/ 92289 h 4469252"/>
              <a:gd name="connsiteX8" fmla="*/ 92289 w 3031820"/>
              <a:gd name="connsiteY8" fmla="*/ 0 h 446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820" h="4469252">
                <a:moveTo>
                  <a:pt x="92289" y="0"/>
                </a:moveTo>
                <a:lnTo>
                  <a:pt x="2939531" y="0"/>
                </a:lnTo>
                <a:cubicBezTo>
                  <a:pt x="2990501" y="0"/>
                  <a:pt x="3031820" y="41319"/>
                  <a:pt x="3031820" y="92289"/>
                </a:cubicBezTo>
                <a:lnTo>
                  <a:pt x="3031820" y="4376963"/>
                </a:lnTo>
                <a:cubicBezTo>
                  <a:pt x="3031820" y="4427933"/>
                  <a:pt x="2990501" y="4469252"/>
                  <a:pt x="2939531" y="4469252"/>
                </a:cubicBezTo>
                <a:lnTo>
                  <a:pt x="92289" y="4469252"/>
                </a:lnTo>
                <a:cubicBezTo>
                  <a:pt x="41319" y="4469252"/>
                  <a:pt x="0" y="4427933"/>
                  <a:pt x="0" y="4376963"/>
                </a:cubicBezTo>
                <a:lnTo>
                  <a:pt x="0" y="92289"/>
                </a:lnTo>
                <a:cubicBezTo>
                  <a:pt x="0" y="41319"/>
                  <a:pt x="41319" y="0"/>
                  <a:pt x="92289" y="0"/>
                </a:cubicBezTo>
                <a:close/>
              </a:path>
            </a:pathLst>
          </a:custGeom>
        </p:spPr>
      </p:pic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4" name="文本占位符 2"/>
          <p:cNvSpPr txBox="1"/>
          <p:nvPr/>
        </p:nvSpPr>
        <p:spPr>
          <a:xfrm>
            <a:off x="2121245" y="492787"/>
            <a:ext cx="3846252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kern="100" dirty="0">
                <a:latin typeface="+mj-ea"/>
                <a:ea typeface="+mj-ea"/>
                <a:sym typeface="+mn-ea"/>
              </a:rPr>
              <a:t>AI</a:t>
            </a:r>
            <a:r>
              <a:rPr lang="zh-CN" altLang="en-US" sz="2400" kern="100" dirty="0">
                <a:latin typeface="+mj-ea"/>
                <a:ea typeface="+mj-ea"/>
                <a:sym typeface="+mn-ea"/>
              </a:rPr>
              <a:t>智能、自动销售</a:t>
            </a:r>
            <a:endParaRPr lang="zh-CN" altLang="en-US" sz="2400" kern="100" dirty="0">
              <a:latin typeface="+mj-ea"/>
              <a:ea typeface="+mj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811" y="261015"/>
            <a:ext cx="1175346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01</a:t>
            </a:r>
            <a:endParaRPr lang="en-US" altLang="zh-CN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3" name="矩形: 圆角 2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01</a:t>
              </a:r>
              <a:endParaRPr lang="en-US" altLang="zh-CN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11" name="椭圆 10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25" name="标题 1"/>
          <p:cNvSpPr txBox="1"/>
          <p:nvPr/>
        </p:nvSpPr>
        <p:spPr>
          <a:xfrm>
            <a:off x="4859728" y="1437609"/>
            <a:ext cx="3876953" cy="659624"/>
          </a:xfrm>
          <a:prstGeom prst="rect">
            <a:avLst/>
          </a:prstGeom>
        </p:spPr>
        <p:txBody>
          <a:bodyPr anchor="ctr" anchorCtr="0">
            <a:normAutofit fontScale="6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cs typeface="+mn-cs"/>
              </a:rPr>
              <a:t>步骤</a:t>
            </a:r>
            <a:r>
              <a:rPr lang="zh-CN" altLang="en-US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cs typeface="+mn-cs"/>
              </a:rPr>
              <a:t>一：构建</a:t>
            </a:r>
            <a:r>
              <a:rPr lang="zh-CN" altLang="en-US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cs typeface="+mn-cs"/>
              </a:rPr>
              <a:t>智慧大脑</a:t>
            </a:r>
            <a:endParaRPr lang="zh-CN" altLang="en-US" dirty="0">
              <a:gradFill flip="none" rotWithShape="1">
                <a:gsLst>
                  <a:gs pos="26000">
                    <a:srgbClr val="F86F66"/>
                  </a:gs>
                  <a:gs pos="100000">
                    <a:srgbClr val="DA0010"/>
                  </a:gs>
                  <a:gs pos="68000">
                    <a:srgbClr val="E70012"/>
                  </a:gs>
                </a:gsLst>
                <a:lin ang="2700000" scaled="1"/>
                <a:tileRect/>
              </a:gradFill>
              <a:effectLst>
                <a:outerShdw blurRad="76200" dist="127000" dir="2700000" algn="tl" rotWithShape="0">
                  <a:srgbClr val="F86F66">
                    <a:alpha val="15000"/>
                  </a:srgbClr>
                </a:outerShdw>
              </a:effectLst>
              <a:latin typeface="+mj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820920" y="4104005"/>
            <a:ext cx="2923540" cy="1123315"/>
            <a:chOff x="7638" y="7441"/>
            <a:chExt cx="4604" cy="1769"/>
          </a:xfrm>
        </p:grpSpPr>
        <p:sp>
          <p:nvSpPr>
            <p:cNvPr id="20" name="矩形: 圆角 19"/>
            <p:cNvSpPr/>
            <p:nvPr/>
          </p:nvSpPr>
          <p:spPr>
            <a:xfrm>
              <a:off x="10276" y="7441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  <a:sym typeface="+mn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  <a:sym typeface="+mn-ea"/>
                </a:rPr>
                <a:t>社媒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38" y="8194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自动解答品牌及文化相关问题，做好品牌的文化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官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697" y="7472"/>
              <a:ext cx="2448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kern="100" dirty="0">
                  <a:solidFill>
                    <a:srgbClr val="0E2223"/>
                  </a:solidFill>
                  <a:latin typeface="+mj-ea"/>
                  <a:ea typeface="+mj-ea"/>
                </a:rPr>
                <a:t>AI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品牌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大使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866" y="8201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8615680" y="4108234"/>
            <a:ext cx="2923540" cy="1145756"/>
            <a:chOff x="13546" y="7427"/>
            <a:chExt cx="4604" cy="1804"/>
          </a:xfrm>
        </p:grpSpPr>
        <p:sp>
          <p:nvSpPr>
            <p:cNvPr id="24" name="矩形: 圆角 23"/>
            <p:cNvSpPr/>
            <p:nvPr/>
          </p:nvSpPr>
          <p:spPr>
            <a:xfrm>
              <a:off x="15975" y="7427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</a:rPr>
                <a:t>组织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546" y="8215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人才猎手，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智能搜寻最优简历，自动回复。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588" y="7463"/>
              <a:ext cx="1903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智能</a:t>
              </a:r>
              <a:r>
                <a:rPr lang="en-US" altLang="zh-CN" dirty="0"/>
                <a:t>HR</a:t>
              </a:r>
              <a:endParaRPr lang="en-US" altLang="zh-CN" dirty="0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3611" y="818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: 圆角 47"/>
          <p:cNvSpPr/>
          <p:nvPr/>
        </p:nvSpPr>
        <p:spPr>
          <a:xfrm>
            <a:off x="10005023" y="1919475"/>
            <a:ext cx="1322807" cy="371657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8291B4"/>
                </a:solidFill>
              </a:rPr>
              <a:t>Chatgpt4</a:t>
            </a:r>
            <a:endParaRPr lang="en-US" altLang="zh-CN" sz="1400" dirty="0">
              <a:solidFill>
                <a:srgbClr val="8291B4"/>
              </a:solidFill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10005060" y="2397125"/>
            <a:ext cx="1346835" cy="371475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</a:rPr>
              <a:t>海量内容</a:t>
            </a:r>
            <a:endParaRPr lang="zh-CN" altLang="en-US" sz="1400" kern="100" dirty="0">
              <a:solidFill>
                <a:srgbClr val="8291B4"/>
              </a:solidFill>
              <a:latin typeface="+mj-ea"/>
              <a:ea typeface="+mj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22825" y="3054350"/>
            <a:ext cx="2923540" cy="859790"/>
            <a:chOff x="7575" y="4810"/>
            <a:chExt cx="4604" cy="1354"/>
          </a:xfrm>
        </p:grpSpPr>
        <p:sp>
          <p:nvSpPr>
            <p:cNvPr id="6" name="矩形: 圆角 19"/>
            <p:cNvSpPr/>
            <p:nvPr>
              <p:custDataLst>
                <p:tags r:id="rId2"/>
              </p:custDataLst>
            </p:nvPr>
          </p:nvSpPr>
          <p:spPr>
            <a:xfrm>
              <a:off x="10154" y="4810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</a:rPr>
                <a:t>社</a:t>
              </a:r>
              <a:r>
                <a:rPr lang="zh-CN" altLang="en-US" sz="1200" dirty="0">
                  <a:latin typeface="+mj-ea"/>
                  <a:ea typeface="+mj-ea"/>
                </a:rPr>
                <a:t>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7575" y="5584"/>
              <a:ext cx="4604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自动了解产品，回答客户的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咨询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7575" y="4841"/>
              <a:ext cx="2239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kern="100" dirty="0">
                  <a:solidFill>
                    <a:srgbClr val="0E2223"/>
                  </a:solidFill>
                  <a:latin typeface="+mj-ea"/>
                  <a:ea typeface="+mj-ea"/>
                </a:rPr>
                <a:t>AI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产品客服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5"/>
              </p:custDataLst>
            </p:nvPr>
          </p:nvCxnSpPr>
          <p:spPr>
            <a:xfrm>
              <a:off x="7744" y="557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616315" y="3013075"/>
            <a:ext cx="2923540" cy="1123315"/>
            <a:chOff x="7575" y="4810"/>
            <a:chExt cx="4604" cy="1769"/>
          </a:xfrm>
        </p:grpSpPr>
        <p:sp>
          <p:nvSpPr>
            <p:cNvPr id="27" name="矩形: 圆角 19"/>
            <p:cNvSpPr/>
            <p:nvPr>
              <p:custDataLst>
                <p:tags r:id="rId6"/>
              </p:custDataLst>
            </p:nvPr>
          </p:nvSpPr>
          <p:spPr>
            <a:xfrm>
              <a:off x="10154" y="4810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  <a:sym typeface="+mn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  <a:sym typeface="+mn-ea"/>
                </a:rPr>
                <a:t>社媒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7"/>
              </p:custDataLst>
            </p:nvPr>
          </p:nvSpPr>
          <p:spPr>
            <a:xfrm>
              <a:off x="7575" y="5563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自动营销产品、智能回访客户、自动添加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7575" y="4841"/>
              <a:ext cx="2239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kern="100" dirty="0">
                  <a:solidFill>
                    <a:srgbClr val="0E2223"/>
                  </a:solidFill>
                  <a:latin typeface="+mj-ea"/>
                  <a:ea typeface="+mj-ea"/>
                </a:rPr>
                <a:t>AI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产品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销售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7744" y="559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占位符 2"/>
          <p:cNvSpPr txBox="1"/>
          <p:nvPr>
            <p:custDataLst>
              <p:tags r:id="rId10"/>
            </p:custDataLst>
          </p:nvPr>
        </p:nvSpPr>
        <p:spPr>
          <a:xfrm>
            <a:off x="4783455" y="2115820"/>
            <a:ext cx="4460240" cy="666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00" kern="100" dirty="0">
                <a:latin typeface="+mj-ea"/>
                <a:ea typeface="+mj-ea"/>
                <a:sym typeface="+mn-ea"/>
              </a:rPr>
              <a:t>本质是构建</a:t>
            </a:r>
            <a:r>
              <a:rPr lang="en-US" altLang="zh-CN" sz="1800" kern="100" dirty="0">
                <a:latin typeface="+mj-ea"/>
                <a:ea typeface="+mj-ea"/>
                <a:sym typeface="+mn-ea"/>
              </a:rPr>
              <a:t>AI</a:t>
            </a:r>
            <a:r>
              <a:rPr lang="zh-CN" altLang="en-US" sz="1800" kern="100" dirty="0">
                <a:latin typeface="+mj-ea"/>
                <a:ea typeface="+mj-ea"/>
                <a:sym typeface="+mn-ea"/>
              </a:rPr>
              <a:t>员工，为企业提供</a:t>
            </a:r>
            <a:r>
              <a:rPr lang="en-US" altLang="zh-CN" sz="1800" kern="100" dirty="0">
                <a:latin typeface="+mj-ea"/>
                <a:ea typeface="+mj-ea"/>
                <a:sym typeface="+mn-ea"/>
              </a:rPr>
              <a:t>24</a:t>
            </a:r>
            <a:r>
              <a:rPr lang="zh-CN" altLang="en-US" sz="1800" kern="100" dirty="0">
                <a:latin typeface="+mj-ea"/>
                <a:ea typeface="+mj-ea"/>
                <a:sym typeface="+mn-ea"/>
              </a:rPr>
              <a:t>小时劳动力，降本增效</a:t>
            </a:r>
            <a:endParaRPr lang="zh-CN" altLang="en-US" sz="1800" kern="100" dirty="0">
              <a:latin typeface="+mj-ea"/>
              <a:ea typeface="+mj-ea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32985" y="5313045"/>
            <a:ext cx="2923540" cy="1158240"/>
            <a:chOff x="13526" y="7407"/>
            <a:chExt cx="4604" cy="1824"/>
          </a:xfrm>
        </p:grpSpPr>
        <p:sp>
          <p:nvSpPr>
            <p:cNvPr id="23" name="矩形: 圆角 23"/>
            <p:cNvSpPr/>
            <p:nvPr>
              <p:custDataLst>
                <p:tags r:id="rId11"/>
              </p:custDataLst>
            </p:nvPr>
          </p:nvSpPr>
          <p:spPr>
            <a:xfrm>
              <a:off x="15975" y="7407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</a:rPr>
                <a:t>组织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2"/>
              </p:custDataLst>
            </p:nvPr>
          </p:nvSpPr>
          <p:spPr>
            <a:xfrm>
              <a:off x="13526" y="8215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智能整理会议记录，提炼关键的节点</a:t>
              </a:r>
              <a:r>
                <a:rPr lang="en-US" altLang="zh-CN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. 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智能整理品牌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大使。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3"/>
              </p:custDataLst>
            </p:nvPr>
          </p:nvSpPr>
          <p:spPr>
            <a:xfrm>
              <a:off x="13588" y="7443"/>
              <a:ext cx="2122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AI</a:t>
              </a:r>
              <a:r>
                <a:rPr lang="zh-CN" altLang="en-US" dirty="0"/>
                <a:t>会议秘书</a:t>
              </a:r>
              <a:endParaRPr lang="zh-CN" altLang="en-US" dirty="0"/>
            </a:p>
          </p:txBody>
        </p:sp>
        <p:cxnSp>
          <p:nvCxnSpPr>
            <p:cNvPr id="40" name="直接连接符 39"/>
            <p:cNvCxnSpPr/>
            <p:nvPr>
              <p:custDataLst>
                <p:tags r:id="rId14"/>
              </p:custDataLst>
            </p:nvPr>
          </p:nvCxnSpPr>
          <p:spPr>
            <a:xfrm>
              <a:off x="13611" y="818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622665" y="5332730"/>
            <a:ext cx="2923540" cy="1145540"/>
            <a:chOff x="13526" y="7427"/>
            <a:chExt cx="4604" cy="1804"/>
          </a:xfrm>
        </p:grpSpPr>
        <p:sp>
          <p:nvSpPr>
            <p:cNvPr id="42" name="矩形: 圆角 23"/>
            <p:cNvSpPr/>
            <p:nvPr>
              <p:custDataLst>
                <p:tags r:id="rId15"/>
              </p:custDataLst>
            </p:nvPr>
          </p:nvSpPr>
          <p:spPr>
            <a:xfrm>
              <a:off x="15975" y="7427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</a:rPr>
                <a:t>组织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6"/>
              </p:custDataLst>
            </p:nvPr>
          </p:nvSpPr>
          <p:spPr>
            <a:xfrm>
              <a:off x="13526" y="8215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自动学习当前店铺商品，迅速即时回复，回答问题。处理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售后。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7"/>
              </p:custDataLst>
            </p:nvPr>
          </p:nvSpPr>
          <p:spPr>
            <a:xfrm>
              <a:off x="13588" y="7463"/>
              <a:ext cx="2508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AI</a:t>
              </a:r>
              <a:r>
                <a:rPr lang="zh-CN" altLang="en-US" dirty="0"/>
                <a:t>电商</a:t>
              </a:r>
              <a:r>
                <a:rPr lang="zh-CN" altLang="en-US" dirty="0"/>
                <a:t>客服</a:t>
              </a:r>
              <a:endParaRPr lang="zh-CN" altLang="en-US" dirty="0"/>
            </a:p>
          </p:txBody>
        </p:sp>
        <p:cxnSp>
          <p:nvCxnSpPr>
            <p:cNvPr id="47" name="直接连接符 46"/>
            <p:cNvCxnSpPr/>
            <p:nvPr>
              <p:custDataLst>
                <p:tags r:id="rId18"/>
              </p:custDataLst>
            </p:nvPr>
          </p:nvCxnSpPr>
          <p:spPr>
            <a:xfrm>
              <a:off x="13611" y="818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ECEE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圆角 44"/>
          <p:cNvSpPr/>
          <p:nvPr/>
        </p:nvSpPr>
        <p:spPr>
          <a:xfrm>
            <a:off x="1053081" y="1951730"/>
            <a:ext cx="3366966" cy="4373882"/>
          </a:xfrm>
          <a:prstGeom prst="roundRect">
            <a:avLst>
              <a:gd name="adj" fmla="val 2530"/>
            </a:avLst>
          </a:prstGeom>
          <a:gradFill>
            <a:gsLst>
              <a:gs pos="0">
                <a:srgbClr val="F8F8F8">
                  <a:alpha val="60000"/>
                </a:srgbClr>
              </a:gs>
              <a:gs pos="55000">
                <a:srgbClr val="DDE1E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839788" y="1731523"/>
            <a:ext cx="3440381" cy="4469252"/>
          </a:xfrm>
          <a:custGeom>
            <a:avLst/>
            <a:gdLst>
              <a:gd name="connsiteX0" fmla="*/ 92289 w 3031820"/>
              <a:gd name="connsiteY0" fmla="*/ 0 h 4469252"/>
              <a:gd name="connsiteX1" fmla="*/ 2939531 w 3031820"/>
              <a:gd name="connsiteY1" fmla="*/ 0 h 4469252"/>
              <a:gd name="connsiteX2" fmla="*/ 3031820 w 3031820"/>
              <a:gd name="connsiteY2" fmla="*/ 92289 h 4469252"/>
              <a:gd name="connsiteX3" fmla="*/ 3031820 w 3031820"/>
              <a:gd name="connsiteY3" fmla="*/ 4376963 h 4469252"/>
              <a:gd name="connsiteX4" fmla="*/ 2939531 w 3031820"/>
              <a:gd name="connsiteY4" fmla="*/ 4469252 h 4469252"/>
              <a:gd name="connsiteX5" fmla="*/ 92289 w 3031820"/>
              <a:gd name="connsiteY5" fmla="*/ 4469252 h 4469252"/>
              <a:gd name="connsiteX6" fmla="*/ 0 w 3031820"/>
              <a:gd name="connsiteY6" fmla="*/ 4376963 h 4469252"/>
              <a:gd name="connsiteX7" fmla="*/ 0 w 3031820"/>
              <a:gd name="connsiteY7" fmla="*/ 92289 h 4469252"/>
              <a:gd name="connsiteX8" fmla="*/ 92289 w 3031820"/>
              <a:gd name="connsiteY8" fmla="*/ 0 h 446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820" h="4469252">
                <a:moveTo>
                  <a:pt x="92289" y="0"/>
                </a:moveTo>
                <a:lnTo>
                  <a:pt x="2939531" y="0"/>
                </a:lnTo>
                <a:cubicBezTo>
                  <a:pt x="2990501" y="0"/>
                  <a:pt x="3031820" y="41319"/>
                  <a:pt x="3031820" y="92289"/>
                </a:cubicBezTo>
                <a:lnTo>
                  <a:pt x="3031820" y="4376963"/>
                </a:lnTo>
                <a:cubicBezTo>
                  <a:pt x="3031820" y="4427933"/>
                  <a:pt x="2990501" y="4469252"/>
                  <a:pt x="2939531" y="4469252"/>
                </a:cubicBezTo>
                <a:lnTo>
                  <a:pt x="92289" y="4469252"/>
                </a:lnTo>
                <a:cubicBezTo>
                  <a:pt x="41319" y="4469252"/>
                  <a:pt x="0" y="4427933"/>
                  <a:pt x="0" y="4376963"/>
                </a:cubicBezTo>
                <a:lnTo>
                  <a:pt x="0" y="92289"/>
                </a:lnTo>
                <a:cubicBezTo>
                  <a:pt x="0" y="41319"/>
                  <a:pt x="41319" y="0"/>
                  <a:pt x="92289" y="0"/>
                </a:cubicBezTo>
                <a:close/>
              </a:path>
            </a:pathLst>
          </a:custGeom>
        </p:spPr>
      </p:pic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4" name="文本占位符 2"/>
          <p:cNvSpPr txBox="1"/>
          <p:nvPr/>
        </p:nvSpPr>
        <p:spPr>
          <a:xfrm>
            <a:off x="2121245" y="492787"/>
            <a:ext cx="3846252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kern="100" dirty="0">
                <a:latin typeface="+mj-ea"/>
                <a:ea typeface="+mj-ea"/>
                <a:sym typeface="+mn-ea"/>
              </a:rPr>
              <a:t>AI</a:t>
            </a:r>
            <a:r>
              <a:rPr lang="zh-CN" altLang="en-US" sz="2400" kern="100" dirty="0">
                <a:latin typeface="+mj-ea"/>
                <a:ea typeface="+mj-ea"/>
                <a:sym typeface="+mn-ea"/>
              </a:rPr>
              <a:t>智能、自动销售</a:t>
            </a:r>
            <a:endParaRPr lang="zh-CN" altLang="en-US" sz="2400" kern="100" dirty="0">
              <a:latin typeface="+mj-ea"/>
              <a:ea typeface="+mj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811" y="261015"/>
            <a:ext cx="1175346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01</a:t>
            </a:r>
            <a:endParaRPr lang="en-US" altLang="zh-CN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3" name="矩形: 圆角 2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01</a:t>
              </a:r>
              <a:endParaRPr lang="en-US" altLang="zh-CN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11" name="椭圆 10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25" name="标题 1"/>
          <p:cNvSpPr txBox="1"/>
          <p:nvPr/>
        </p:nvSpPr>
        <p:spPr>
          <a:xfrm>
            <a:off x="4928308" y="1456024"/>
            <a:ext cx="3876953" cy="659624"/>
          </a:xfrm>
          <a:prstGeom prst="rect">
            <a:avLst/>
          </a:prstGeom>
        </p:spPr>
        <p:txBody>
          <a:bodyPr anchor="ctr" anchorCtr="0">
            <a:normAutofit fontScale="6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cs typeface="+mn-cs"/>
              </a:rPr>
              <a:t>步骤二：构建自动</a:t>
            </a:r>
            <a:r>
              <a:rPr lang="zh-CN" altLang="en-US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cs typeface="+mn-cs"/>
              </a:rPr>
              <a:t>双手</a:t>
            </a:r>
            <a:endParaRPr lang="zh-CN" altLang="en-US" dirty="0">
              <a:gradFill flip="none" rotWithShape="1">
                <a:gsLst>
                  <a:gs pos="26000">
                    <a:srgbClr val="F86F66"/>
                  </a:gs>
                  <a:gs pos="100000">
                    <a:srgbClr val="DA0010"/>
                  </a:gs>
                  <a:gs pos="68000">
                    <a:srgbClr val="E70012"/>
                  </a:gs>
                </a:gsLst>
                <a:lin ang="2700000" scaled="1"/>
                <a:tileRect/>
              </a:gradFill>
              <a:effectLst>
                <a:outerShdw blurRad="76200" dist="127000" dir="2700000" algn="tl" rotWithShape="0">
                  <a:srgbClr val="F86F66">
                    <a:alpha val="15000"/>
                  </a:srgbClr>
                </a:outerShdw>
              </a:effectLst>
              <a:latin typeface="+mj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21860" y="4169410"/>
            <a:ext cx="2923540" cy="1123315"/>
            <a:chOff x="7638" y="7441"/>
            <a:chExt cx="4604" cy="1769"/>
          </a:xfrm>
        </p:grpSpPr>
        <p:sp>
          <p:nvSpPr>
            <p:cNvPr id="20" name="矩形: 圆角 19"/>
            <p:cNvSpPr/>
            <p:nvPr/>
          </p:nvSpPr>
          <p:spPr>
            <a:xfrm>
              <a:off x="10276" y="7441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  <a:sym typeface="+mn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  <a:sym typeface="+mn-ea"/>
                </a:rPr>
                <a:t>社媒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38" y="8194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自动关心客户、拉近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关系。朋友圈点赞、AI评论、监测、点赞背景。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697" y="7472"/>
              <a:ext cx="2578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智能朋友圈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866" y="8201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8549640" y="5347754"/>
            <a:ext cx="2923540" cy="1145756"/>
            <a:chOff x="13526" y="7427"/>
            <a:chExt cx="4604" cy="1804"/>
          </a:xfrm>
        </p:grpSpPr>
        <p:sp>
          <p:nvSpPr>
            <p:cNvPr id="24" name="矩形: 圆角 23"/>
            <p:cNvSpPr/>
            <p:nvPr/>
          </p:nvSpPr>
          <p:spPr>
            <a:xfrm>
              <a:off x="15975" y="7427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  <a:sym typeface="+mn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  <a:sym typeface="+mn-ea"/>
                </a:rPr>
                <a:t>社媒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526" y="8215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实施汇报当日发现了多少意向客户、联系了多少客户，本周总体情况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如何。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588" y="7463"/>
              <a:ext cx="1903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统一</a:t>
              </a:r>
              <a:r>
                <a:rPr lang="zh-CN" altLang="en-US" dirty="0"/>
                <a:t>汇报</a:t>
              </a:r>
              <a:endParaRPr lang="zh-CN" altLang="en-US" dirty="0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3611" y="818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: 圆角 47"/>
          <p:cNvSpPr/>
          <p:nvPr/>
        </p:nvSpPr>
        <p:spPr>
          <a:xfrm>
            <a:off x="10005023" y="1919475"/>
            <a:ext cx="1322807" cy="371657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8291B4"/>
                </a:solidFill>
              </a:rPr>
              <a:t>Android</a:t>
            </a:r>
            <a:endParaRPr lang="en-US" altLang="zh-CN" sz="1400" dirty="0">
              <a:solidFill>
                <a:srgbClr val="8291B4"/>
              </a:solidFill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10005060" y="2397125"/>
            <a:ext cx="1346835" cy="371475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</a:rPr>
              <a:t>自动化</a:t>
            </a:r>
            <a:endParaRPr lang="zh-CN" altLang="en-US" sz="1400" kern="100" dirty="0">
              <a:solidFill>
                <a:srgbClr val="8291B4"/>
              </a:solidFill>
              <a:latin typeface="+mj-ea"/>
              <a:ea typeface="+mj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28845" y="2978150"/>
            <a:ext cx="3030220" cy="1136650"/>
            <a:chOff x="7407" y="4810"/>
            <a:chExt cx="4772" cy="1790"/>
          </a:xfrm>
        </p:grpSpPr>
        <p:sp>
          <p:nvSpPr>
            <p:cNvPr id="6" name="矩形: 圆角 19"/>
            <p:cNvSpPr/>
            <p:nvPr>
              <p:custDataLst>
                <p:tags r:id="rId2"/>
              </p:custDataLst>
            </p:nvPr>
          </p:nvSpPr>
          <p:spPr>
            <a:xfrm>
              <a:off x="10154" y="4810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</a:rPr>
                <a:t>社</a:t>
              </a:r>
              <a:r>
                <a:rPr lang="zh-CN" altLang="en-US" sz="1200" dirty="0">
                  <a:latin typeface="+mj-ea"/>
                  <a:ea typeface="+mj-ea"/>
                </a:rPr>
                <a:t>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7575" y="5584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根据当前产品、该客户历史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记录，自动处理任何新消息，新好友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请求。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7407" y="4841"/>
              <a:ext cx="3864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自动聊天、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回复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5"/>
              </p:custDataLst>
            </p:nvPr>
          </p:nvCxnSpPr>
          <p:spPr>
            <a:xfrm>
              <a:off x="7744" y="557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564245" y="4130040"/>
            <a:ext cx="2923540" cy="1123315"/>
            <a:chOff x="7575" y="4810"/>
            <a:chExt cx="4604" cy="1769"/>
          </a:xfrm>
        </p:grpSpPr>
        <p:sp>
          <p:nvSpPr>
            <p:cNvPr id="27" name="矩形: 圆角 19"/>
            <p:cNvSpPr/>
            <p:nvPr>
              <p:custDataLst>
                <p:tags r:id="rId6"/>
              </p:custDataLst>
            </p:nvPr>
          </p:nvSpPr>
          <p:spPr>
            <a:xfrm>
              <a:off x="10154" y="4810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  <a:sym typeface="+mn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  <a:sym typeface="+mn-ea"/>
                </a:rPr>
                <a:t>社媒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7"/>
              </p:custDataLst>
            </p:nvPr>
          </p:nvSpPr>
          <p:spPr>
            <a:xfrm>
              <a:off x="7575" y="5563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自动根据历史意向记录，定期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向好友列表中沉睡的客户进行产品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介绍。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7575" y="4841"/>
              <a:ext cx="3016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盘活历史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客户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9"/>
              </p:custDataLst>
            </p:nvPr>
          </p:nvCxnSpPr>
          <p:spPr>
            <a:xfrm>
              <a:off x="7744" y="557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占位符 2"/>
          <p:cNvSpPr txBox="1"/>
          <p:nvPr>
            <p:custDataLst>
              <p:tags r:id="rId10"/>
            </p:custDataLst>
          </p:nvPr>
        </p:nvSpPr>
        <p:spPr>
          <a:xfrm>
            <a:off x="4783455" y="2115820"/>
            <a:ext cx="4460240" cy="666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00" kern="100" dirty="0">
                <a:latin typeface="+mj-ea"/>
                <a:ea typeface="+mj-ea"/>
                <a:sym typeface="+mn-ea"/>
              </a:rPr>
              <a:t>替代所有工作流，</a:t>
            </a:r>
            <a:r>
              <a:rPr lang="en-US" altLang="zh-CN" sz="1800" kern="100" dirty="0">
                <a:latin typeface="+mj-ea"/>
                <a:ea typeface="+mj-ea"/>
                <a:sym typeface="+mn-ea"/>
              </a:rPr>
              <a:t>24</a:t>
            </a:r>
            <a:r>
              <a:rPr lang="zh-CN" altLang="en-US" sz="1800" kern="100" dirty="0">
                <a:latin typeface="+mj-ea"/>
                <a:ea typeface="+mj-ea"/>
                <a:sym typeface="+mn-ea"/>
              </a:rPr>
              <a:t>小时自动玉运行，彻底</a:t>
            </a:r>
            <a:r>
              <a:rPr lang="zh-CN" altLang="en-US" sz="1800" kern="100" dirty="0">
                <a:latin typeface="+mj-ea"/>
                <a:ea typeface="+mj-ea"/>
                <a:sym typeface="+mn-ea"/>
              </a:rPr>
              <a:t>优化人力成本，</a:t>
            </a:r>
            <a:r>
              <a:rPr lang="zh-CN" altLang="en-US" sz="1800" kern="100" dirty="0">
                <a:latin typeface="+mj-ea"/>
                <a:ea typeface="+mj-ea"/>
                <a:sym typeface="+mn-ea"/>
              </a:rPr>
              <a:t>以</a:t>
            </a:r>
            <a:r>
              <a:rPr lang="en-US" altLang="zh-CN" sz="1800" kern="100" dirty="0">
                <a:latin typeface="+mj-ea"/>
                <a:ea typeface="+mj-ea"/>
                <a:sym typeface="+mn-ea"/>
              </a:rPr>
              <a:t>AI</a:t>
            </a:r>
            <a:r>
              <a:rPr lang="zh-CN" altLang="en-US" sz="1800" kern="100" dirty="0">
                <a:latin typeface="+mj-ea"/>
                <a:ea typeface="+mj-ea"/>
                <a:sym typeface="+mn-ea"/>
              </a:rPr>
              <a:t>销售为例子。</a:t>
            </a:r>
            <a:endParaRPr lang="zh-CN" altLang="en-US" sz="1800" kern="100" dirty="0">
              <a:latin typeface="+mj-ea"/>
              <a:ea typeface="+mj-ea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32655" y="5415915"/>
            <a:ext cx="2923540" cy="846455"/>
            <a:chOff x="7638" y="7441"/>
            <a:chExt cx="4604" cy="1333"/>
          </a:xfrm>
        </p:grpSpPr>
        <p:sp>
          <p:nvSpPr>
            <p:cNvPr id="21" name="矩形: 圆角 19"/>
            <p:cNvSpPr/>
            <p:nvPr>
              <p:custDataLst>
                <p:tags r:id="rId11"/>
              </p:custDataLst>
            </p:nvPr>
          </p:nvSpPr>
          <p:spPr>
            <a:xfrm>
              <a:off x="10276" y="7441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7638" y="8194"/>
              <a:ext cx="4604" cy="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拉黑检测、单向好友检测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3"/>
              </p:custDataLst>
            </p:nvPr>
          </p:nvSpPr>
          <p:spPr>
            <a:xfrm>
              <a:off x="7697" y="7472"/>
              <a:ext cx="2578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关系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检测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39" name="直接连接符 38"/>
            <p:cNvCxnSpPr/>
            <p:nvPr>
              <p:custDataLst>
                <p:tags r:id="rId14"/>
              </p:custDataLst>
            </p:nvPr>
          </p:nvCxnSpPr>
          <p:spPr>
            <a:xfrm>
              <a:off x="7866" y="8201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8572500" y="2967355"/>
            <a:ext cx="2923540" cy="1123315"/>
            <a:chOff x="7575" y="4810"/>
            <a:chExt cx="4604" cy="1769"/>
          </a:xfrm>
        </p:grpSpPr>
        <p:sp>
          <p:nvSpPr>
            <p:cNvPr id="41" name="矩形: 圆角 19"/>
            <p:cNvSpPr/>
            <p:nvPr>
              <p:custDataLst>
                <p:tags r:id="rId15"/>
              </p:custDataLst>
            </p:nvPr>
          </p:nvSpPr>
          <p:spPr>
            <a:xfrm>
              <a:off x="10154" y="4810"/>
              <a:ext cx="1903" cy="61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70012"/>
                </a:gs>
                <a:gs pos="6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dirty="0">
                  <a:latin typeface="+mj-ea"/>
                  <a:ea typeface="+mj-ea"/>
                  <a:sym typeface="+mn-ea"/>
                </a:rPr>
                <a:t>私域</a:t>
              </a:r>
              <a:r>
                <a:rPr lang="en-US" altLang="zh-CN" sz="1200" dirty="0">
                  <a:latin typeface="+mj-ea"/>
                  <a:ea typeface="+mj-ea"/>
                  <a:sym typeface="+mn-ea"/>
                </a:rPr>
                <a:t>+</a:t>
              </a:r>
              <a:r>
                <a:rPr lang="zh-CN" altLang="en-US" sz="1200" dirty="0">
                  <a:latin typeface="+mj-ea"/>
                  <a:ea typeface="+mj-ea"/>
                  <a:sym typeface="+mn-ea"/>
                </a:rPr>
                <a:t>社媒</a:t>
              </a:r>
              <a:endParaRPr lang="zh-CN" altLang="en-US" sz="1200" dirty="0">
                <a:latin typeface="+mj-ea"/>
                <a:ea typeface="+mj-ea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6"/>
              </p:custDataLst>
            </p:nvPr>
          </p:nvSpPr>
          <p:spPr>
            <a:xfrm>
              <a:off x="7575" y="5563"/>
              <a:ext cx="4604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自动处理前线获客平台分发回来的线索，添加客户好友。自动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添加。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7"/>
              </p:custDataLst>
            </p:nvPr>
          </p:nvSpPr>
          <p:spPr>
            <a:xfrm>
              <a:off x="7575" y="4841"/>
              <a:ext cx="3016" cy="5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自动跟进</a:t>
              </a:r>
              <a:r>
                <a:rPr lang="zh-CN" altLang="en-US" kern="100" dirty="0">
                  <a:solidFill>
                    <a:srgbClr val="0E2223"/>
                  </a:solidFill>
                  <a:latin typeface="+mj-ea"/>
                  <a:ea typeface="+mj-ea"/>
                </a:rPr>
                <a:t>线索</a:t>
              </a:r>
              <a:endParaRPr lang="zh-CN" altLang="en-US" kern="100" dirty="0">
                <a:solidFill>
                  <a:srgbClr val="0E2223"/>
                </a:solidFill>
                <a:latin typeface="+mj-ea"/>
                <a:ea typeface="+mj-ea"/>
              </a:endParaRPr>
            </a:p>
          </p:txBody>
        </p:sp>
        <p:cxnSp>
          <p:nvCxnSpPr>
            <p:cNvPr id="46" name="直接连接符 45"/>
            <p:cNvCxnSpPr/>
            <p:nvPr>
              <p:custDataLst>
                <p:tags r:id="rId18"/>
              </p:custDataLst>
            </p:nvPr>
          </p:nvCxnSpPr>
          <p:spPr>
            <a:xfrm>
              <a:off x="7744" y="5570"/>
              <a:ext cx="4313" cy="0"/>
            </a:xfrm>
            <a:prstGeom prst="line">
              <a:avLst/>
            </a:prstGeom>
            <a:ln>
              <a:solidFill>
                <a:srgbClr val="C5CCDD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/>
          <p:cNvSpPr/>
          <p:nvPr/>
        </p:nvSpPr>
        <p:spPr>
          <a:xfrm>
            <a:off x="0" y="0"/>
            <a:ext cx="7128742" cy="6858000"/>
          </a:xfrm>
          <a:custGeom>
            <a:avLst/>
            <a:gdLst>
              <a:gd name="connsiteX0" fmla="*/ 681690 w 7128742"/>
              <a:gd name="connsiteY0" fmla="*/ 0 h 6858000"/>
              <a:gd name="connsiteX1" fmla="*/ 4673725 w 7128742"/>
              <a:gd name="connsiteY1" fmla="*/ 0 h 6858000"/>
              <a:gd name="connsiteX2" fmla="*/ 4799335 w 7128742"/>
              <a:gd name="connsiteY2" fmla="*/ 64334 h 6858000"/>
              <a:gd name="connsiteX3" fmla="*/ 7128742 w 7128742"/>
              <a:gd name="connsiteY3" fmla="*/ 3978153 h 6858000"/>
              <a:gd name="connsiteX4" fmla="*/ 6112342 w 7128742"/>
              <a:gd name="connsiteY4" fmla="*/ 6809425 h 6858000"/>
              <a:gd name="connsiteX5" fmla="*/ 6068194 w 7128742"/>
              <a:gd name="connsiteY5" fmla="*/ 6858000 h 6858000"/>
              <a:gd name="connsiteX6" fmla="*/ 0 w 7128742"/>
              <a:gd name="connsiteY6" fmla="*/ 6858000 h 6858000"/>
              <a:gd name="connsiteX7" fmla="*/ 0 w 7128742"/>
              <a:gd name="connsiteY7" fmla="*/ 4230967 h 6858000"/>
              <a:gd name="connsiteX8" fmla="*/ 1125 w 7128742"/>
              <a:gd name="connsiteY8" fmla="*/ 4253239 h 6858000"/>
              <a:gd name="connsiteX9" fmla="*/ 2677707 w 7128742"/>
              <a:gd name="connsiteY9" fmla="*/ 6668626 h 6858000"/>
              <a:gd name="connsiteX10" fmla="*/ 5368180 w 7128742"/>
              <a:gd name="connsiteY10" fmla="*/ 3978153 h 6858000"/>
              <a:gd name="connsiteX11" fmla="*/ 2677707 w 7128742"/>
              <a:gd name="connsiteY11" fmla="*/ 1287680 h 6858000"/>
              <a:gd name="connsiteX12" fmla="*/ 1125 w 7128742"/>
              <a:gd name="connsiteY12" fmla="*/ 3703068 h 6858000"/>
              <a:gd name="connsiteX13" fmla="*/ 0 w 7128742"/>
              <a:gd name="connsiteY13" fmla="*/ 3725339 h 6858000"/>
              <a:gd name="connsiteX14" fmla="*/ 0 w 7128742"/>
              <a:gd name="connsiteY14" fmla="*/ 422840 h 6858000"/>
              <a:gd name="connsiteX15" fmla="*/ 14582 w 7128742"/>
              <a:gd name="connsiteY15" fmla="*/ 411381 h 6858000"/>
              <a:gd name="connsiteX16" fmla="*/ 556079 w 7128742"/>
              <a:gd name="connsiteY16" fmla="*/ 64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28742" h="6858000">
                <a:moveTo>
                  <a:pt x="681690" y="0"/>
                </a:moveTo>
                <a:lnTo>
                  <a:pt x="4673725" y="0"/>
                </a:lnTo>
                <a:lnTo>
                  <a:pt x="4799335" y="64334"/>
                </a:lnTo>
                <a:cubicBezTo>
                  <a:pt x="6186835" y="818069"/>
                  <a:pt x="7128742" y="2288114"/>
                  <a:pt x="7128742" y="3978153"/>
                </a:cubicBezTo>
                <a:cubicBezTo>
                  <a:pt x="7128742" y="5053633"/>
                  <a:pt x="6747309" y="6040024"/>
                  <a:pt x="6112342" y="6809425"/>
                </a:cubicBezTo>
                <a:lnTo>
                  <a:pt x="6068194" y="6858000"/>
                </a:lnTo>
                <a:lnTo>
                  <a:pt x="0" y="6858000"/>
                </a:lnTo>
                <a:lnTo>
                  <a:pt x="0" y="4230967"/>
                </a:lnTo>
                <a:lnTo>
                  <a:pt x="1125" y="4253239"/>
                </a:lnTo>
                <a:cubicBezTo>
                  <a:pt x="138904" y="5609926"/>
                  <a:pt x="1284669" y="6668626"/>
                  <a:pt x="2677707" y="6668626"/>
                </a:cubicBezTo>
                <a:cubicBezTo>
                  <a:pt x="4163614" y="6668626"/>
                  <a:pt x="5368180" y="5464060"/>
                  <a:pt x="5368180" y="3978153"/>
                </a:cubicBezTo>
                <a:cubicBezTo>
                  <a:pt x="5368180" y="2492246"/>
                  <a:pt x="4163614" y="1287680"/>
                  <a:pt x="2677707" y="1287680"/>
                </a:cubicBezTo>
                <a:cubicBezTo>
                  <a:pt x="1284669" y="1287680"/>
                  <a:pt x="138904" y="2346381"/>
                  <a:pt x="1125" y="3703068"/>
                </a:cubicBezTo>
                <a:lnTo>
                  <a:pt x="0" y="3725339"/>
                </a:lnTo>
                <a:lnTo>
                  <a:pt x="0" y="422840"/>
                </a:lnTo>
                <a:lnTo>
                  <a:pt x="14582" y="411381"/>
                </a:lnTo>
                <a:cubicBezTo>
                  <a:pt x="185956" y="283218"/>
                  <a:pt x="366875" y="167116"/>
                  <a:pt x="556079" y="64334"/>
                </a:cubicBezTo>
                <a:close/>
              </a:path>
            </a:pathLst>
          </a:custGeom>
          <a:gradFill flip="none" rotWithShape="1">
            <a:gsLst>
              <a:gs pos="0">
                <a:srgbClr val="DFE3EC">
                  <a:alpha val="0"/>
                </a:srgbClr>
              </a:gs>
              <a:gs pos="100000">
                <a:srgbClr val="DFE3EC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3" name="文本占位符 2"/>
          <p:cNvSpPr txBox="1"/>
          <p:nvPr/>
        </p:nvSpPr>
        <p:spPr>
          <a:xfrm>
            <a:off x="2121245" y="492787"/>
            <a:ext cx="3846252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kern="100" dirty="0">
                <a:latin typeface="+mj-ea"/>
                <a:ea typeface="+mj-ea"/>
                <a:sym typeface="+mn-ea"/>
              </a:rPr>
              <a:t>AI+</a:t>
            </a:r>
            <a:r>
              <a:rPr lang="zh-CN" altLang="en-US" sz="3200" kern="100" dirty="0">
                <a:latin typeface="+mj-ea"/>
                <a:ea typeface="+mj-ea"/>
                <a:sym typeface="+mn-ea"/>
              </a:rPr>
              <a:t>一站式获客</a:t>
            </a:r>
            <a:endParaRPr lang="zh-CN" altLang="en-US" sz="3200" kern="100" dirty="0"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811" y="261015"/>
            <a:ext cx="11753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02</a:t>
            </a:r>
            <a:endParaRPr lang="zh-CN" altLang="en-US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6" name="矩形: 圆角 5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02</a:t>
              </a:r>
              <a:endParaRPr lang="zh-CN" altLang="en-US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796752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9" name="椭圆 8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14" name="椭圆 13"/>
          <p:cNvSpPr/>
          <p:nvPr/>
        </p:nvSpPr>
        <p:spPr>
          <a:xfrm>
            <a:off x="1385709" y="2689767"/>
            <a:ext cx="2583996" cy="258399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97000"/>
                </a:schemeClr>
              </a:gs>
              <a:gs pos="100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28000">
                  <a:schemeClr val="bg1">
                    <a:alpha val="0"/>
                  </a:schemeClr>
                </a:gs>
                <a:gs pos="66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537474" y="2854867"/>
            <a:ext cx="2253796" cy="2253796"/>
          </a:xfrm>
          <a:prstGeom prst="ellipse">
            <a:avLst/>
          </a:prstGeom>
          <a:gradFill flip="none" rotWithShape="1">
            <a:gsLst>
              <a:gs pos="0">
                <a:srgbClr val="E70012"/>
              </a:gs>
              <a:gs pos="69000">
                <a:srgbClr val="F86F66"/>
              </a:gs>
              <a:gs pos="100000">
                <a:srgbClr val="FCBF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>
                <a:latin typeface="+mj-ea"/>
                <a:ea typeface="+mj-ea"/>
              </a:rPr>
              <a:t>流量</a:t>
            </a:r>
            <a:endParaRPr lang="zh-CN" altLang="en-US" sz="4400">
              <a:latin typeface="+mj-ea"/>
              <a:ea typeface="+mj-ea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681974" y="1986032"/>
            <a:ext cx="3991466" cy="3991466"/>
          </a:xfrm>
          <a:prstGeom prst="donut">
            <a:avLst>
              <a:gd name="adj" fmla="val 11569"/>
            </a:avLst>
          </a:prstGeom>
          <a:gradFill flip="none" rotWithShape="1">
            <a:gsLst>
              <a:gs pos="27000">
                <a:srgbClr val="DFE3EC">
                  <a:alpha val="0"/>
                </a:srgbClr>
              </a:gs>
              <a:gs pos="71000">
                <a:srgbClr val="DFE3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flipH="1">
            <a:off x="4432038" y="1768200"/>
            <a:ext cx="6943481" cy="1329928"/>
          </a:xfrm>
          <a:custGeom>
            <a:avLst/>
            <a:gdLst>
              <a:gd name="connsiteX0" fmla="*/ 6047930 w 6943481"/>
              <a:gd name="connsiteY0" fmla="*/ 0 h 1150868"/>
              <a:gd name="connsiteX1" fmla="*/ 191815 w 6943481"/>
              <a:gd name="connsiteY1" fmla="*/ 0 h 1150868"/>
              <a:gd name="connsiteX2" fmla="*/ 0 w 6943481"/>
              <a:gd name="connsiteY2" fmla="*/ 191815 h 1150868"/>
              <a:gd name="connsiteX3" fmla="*/ 0 w 6943481"/>
              <a:gd name="connsiteY3" fmla="*/ 959053 h 1150868"/>
              <a:gd name="connsiteX4" fmla="*/ 191815 w 6943481"/>
              <a:gd name="connsiteY4" fmla="*/ 1150868 h 1150868"/>
              <a:gd name="connsiteX5" fmla="*/ 6047930 w 6943481"/>
              <a:gd name="connsiteY5" fmla="*/ 1150868 h 1150868"/>
              <a:gd name="connsiteX6" fmla="*/ 6047940 w 6943481"/>
              <a:gd name="connsiteY6" fmla="*/ 1150867 h 1150868"/>
              <a:gd name="connsiteX7" fmla="*/ 6943481 w 6943481"/>
              <a:gd name="connsiteY7" fmla="*/ 1150867 h 1150868"/>
              <a:gd name="connsiteX8" fmla="*/ 6239745 w 6943481"/>
              <a:gd name="connsiteY8" fmla="*/ 595760 h 1150868"/>
              <a:gd name="connsiteX9" fmla="*/ 6239745 w 6943481"/>
              <a:gd name="connsiteY9" fmla="*/ 191815 h 1150868"/>
              <a:gd name="connsiteX10" fmla="*/ 6047930 w 6943481"/>
              <a:gd name="connsiteY10" fmla="*/ 0 h 115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481" h="1150868">
                <a:moveTo>
                  <a:pt x="6047930" y="0"/>
                </a:moveTo>
                <a:lnTo>
                  <a:pt x="191815" y="0"/>
                </a:lnTo>
                <a:cubicBezTo>
                  <a:pt x="85879" y="0"/>
                  <a:pt x="0" y="85879"/>
                  <a:pt x="0" y="191815"/>
                </a:cubicBezTo>
                <a:lnTo>
                  <a:pt x="0" y="959053"/>
                </a:lnTo>
                <a:cubicBezTo>
                  <a:pt x="0" y="1064989"/>
                  <a:pt x="85879" y="1150868"/>
                  <a:pt x="191815" y="1150868"/>
                </a:cubicBezTo>
                <a:lnTo>
                  <a:pt x="6047930" y="1150868"/>
                </a:lnTo>
                <a:lnTo>
                  <a:pt x="6047940" y="1150867"/>
                </a:lnTo>
                <a:lnTo>
                  <a:pt x="6943481" y="1150867"/>
                </a:lnTo>
                <a:lnTo>
                  <a:pt x="6239745" y="595760"/>
                </a:lnTo>
                <a:lnTo>
                  <a:pt x="6239745" y="191815"/>
                </a:lnTo>
                <a:cubicBezTo>
                  <a:pt x="6239745" y="85879"/>
                  <a:pt x="6153866" y="0"/>
                  <a:pt x="6047930" y="0"/>
                </a:cubicBezTo>
                <a:close/>
              </a:path>
            </a:pathLst>
          </a:cu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任意多边形: 形状 25"/>
          <p:cNvSpPr/>
          <p:nvPr/>
        </p:nvSpPr>
        <p:spPr>
          <a:xfrm flipH="1" flipV="1">
            <a:off x="4432038" y="4737100"/>
            <a:ext cx="6943481" cy="1329928"/>
          </a:xfrm>
          <a:custGeom>
            <a:avLst/>
            <a:gdLst>
              <a:gd name="connsiteX0" fmla="*/ 6047930 w 6943481"/>
              <a:gd name="connsiteY0" fmla="*/ 0 h 1150868"/>
              <a:gd name="connsiteX1" fmla="*/ 191815 w 6943481"/>
              <a:gd name="connsiteY1" fmla="*/ 0 h 1150868"/>
              <a:gd name="connsiteX2" fmla="*/ 0 w 6943481"/>
              <a:gd name="connsiteY2" fmla="*/ 191815 h 1150868"/>
              <a:gd name="connsiteX3" fmla="*/ 0 w 6943481"/>
              <a:gd name="connsiteY3" fmla="*/ 959053 h 1150868"/>
              <a:gd name="connsiteX4" fmla="*/ 191815 w 6943481"/>
              <a:gd name="connsiteY4" fmla="*/ 1150868 h 1150868"/>
              <a:gd name="connsiteX5" fmla="*/ 6047930 w 6943481"/>
              <a:gd name="connsiteY5" fmla="*/ 1150868 h 1150868"/>
              <a:gd name="connsiteX6" fmla="*/ 6047940 w 6943481"/>
              <a:gd name="connsiteY6" fmla="*/ 1150867 h 1150868"/>
              <a:gd name="connsiteX7" fmla="*/ 6943481 w 6943481"/>
              <a:gd name="connsiteY7" fmla="*/ 1150867 h 1150868"/>
              <a:gd name="connsiteX8" fmla="*/ 6239745 w 6943481"/>
              <a:gd name="connsiteY8" fmla="*/ 595760 h 1150868"/>
              <a:gd name="connsiteX9" fmla="*/ 6239745 w 6943481"/>
              <a:gd name="connsiteY9" fmla="*/ 191815 h 1150868"/>
              <a:gd name="connsiteX10" fmla="*/ 6047930 w 6943481"/>
              <a:gd name="connsiteY10" fmla="*/ 0 h 115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481" h="1150868">
                <a:moveTo>
                  <a:pt x="6047930" y="0"/>
                </a:moveTo>
                <a:lnTo>
                  <a:pt x="191815" y="0"/>
                </a:lnTo>
                <a:cubicBezTo>
                  <a:pt x="85879" y="0"/>
                  <a:pt x="0" y="85879"/>
                  <a:pt x="0" y="191815"/>
                </a:cubicBezTo>
                <a:lnTo>
                  <a:pt x="0" y="959053"/>
                </a:lnTo>
                <a:cubicBezTo>
                  <a:pt x="0" y="1064989"/>
                  <a:pt x="85879" y="1150868"/>
                  <a:pt x="191815" y="1150868"/>
                </a:cubicBezTo>
                <a:lnTo>
                  <a:pt x="6047930" y="1150868"/>
                </a:lnTo>
                <a:lnTo>
                  <a:pt x="6047940" y="1150867"/>
                </a:lnTo>
                <a:lnTo>
                  <a:pt x="6943481" y="1150867"/>
                </a:lnTo>
                <a:lnTo>
                  <a:pt x="6239745" y="595760"/>
                </a:lnTo>
                <a:lnTo>
                  <a:pt x="6239745" y="191815"/>
                </a:lnTo>
                <a:cubicBezTo>
                  <a:pt x="6239745" y="85879"/>
                  <a:pt x="6153866" y="0"/>
                  <a:pt x="6047930" y="0"/>
                </a:cubicBezTo>
                <a:close/>
              </a:path>
            </a:pathLst>
          </a:cu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任意多边形: 形状 30"/>
          <p:cNvSpPr/>
          <p:nvPr/>
        </p:nvSpPr>
        <p:spPr>
          <a:xfrm rot="16200000">
            <a:off x="7239987" y="447048"/>
            <a:ext cx="1329934" cy="6941132"/>
          </a:xfrm>
          <a:custGeom>
            <a:avLst/>
            <a:gdLst>
              <a:gd name="connsiteX0" fmla="*/ 1150869 w 1150869"/>
              <a:gd name="connsiteY0" fmla="*/ 893202 h 6941132"/>
              <a:gd name="connsiteX1" fmla="*/ 1150868 w 1150869"/>
              <a:gd name="connsiteY1" fmla="*/ 6749317 h 6941132"/>
              <a:gd name="connsiteX2" fmla="*/ 959053 w 1150869"/>
              <a:gd name="connsiteY2" fmla="*/ 6941132 h 6941132"/>
              <a:gd name="connsiteX3" fmla="*/ 191815 w 1150869"/>
              <a:gd name="connsiteY3" fmla="*/ 6941132 h 6941132"/>
              <a:gd name="connsiteX4" fmla="*/ 0 w 1150869"/>
              <a:gd name="connsiteY4" fmla="*/ 6749317 h 6941132"/>
              <a:gd name="connsiteX5" fmla="*/ 0 w 1150869"/>
              <a:gd name="connsiteY5" fmla="*/ 893202 h 6941132"/>
              <a:gd name="connsiteX6" fmla="*/ 191816 w 1150869"/>
              <a:gd name="connsiteY6" fmla="*/ 701387 h 6941132"/>
              <a:gd name="connsiteX7" fmla="*/ 294446 w 1150869"/>
              <a:gd name="connsiteY7" fmla="*/ 701387 h 6941132"/>
              <a:gd name="connsiteX8" fmla="*/ 575435 w 1150869"/>
              <a:gd name="connsiteY8" fmla="*/ 0 h 6941132"/>
              <a:gd name="connsiteX9" fmla="*/ 856423 w 1150869"/>
              <a:gd name="connsiteY9" fmla="*/ 701387 h 6941132"/>
              <a:gd name="connsiteX10" fmla="*/ 959054 w 1150869"/>
              <a:gd name="connsiteY10" fmla="*/ 701387 h 6941132"/>
              <a:gd name="connsiteX11" fmla="*/ 1150869 w 1150869"/>
              <a:gd name="connsiteY11" fmla="*/ 893202 h 694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0869" h="6941132">
                <a:moveTo>
                  <a:pt x="1150869" y="893202"/>
                </a:moveTo>
                <a:lnTo>
                  <a:pt x="1150868" y="6749317"/>
                </a:lnTo>
                <a:cubicBezTo>
                  <a:pt x="1150868" y="6855253"/>
                  <a:pt x="1064989" y="6941132"/>
                  <a:pt x="959053" y="6941132"/>
                </a:cubicBezTo>
                <a:lnTo>
                  <a:pt x="191815" y="6941132"/>
                </a:lnTo>
                <a:cubicBezTo>
                  <a:pt x="85879" y="6941132"/>
                  <a:pt x="0" y="6855253"/>
                  <a:pt x="0" y="6749317"/>
                </a:cubicBezTo>
                <a:lnTo>
                  <a:pt x="0" y="893202"/>
                </a:lnTo>
                <a:cubicBezTo>
                  <a:pt x="0" y="787266"/>
                  <a:pt x="85879" y="701387"/>
                  <a:pt x="191816" y="701387"/>
                </a:cubicBezTo>
                <a:lnTo>
                  <a:pt x="294446" y="701387"/>
                </a:lnTo>
                <a:lnTo>
                  <a:pt x="575435" y="0"/>
                </a:lnTo>
                <a:lnTo>
                  <a:pt x="856423" y="701387"/>
                </a:lnTo>
                <a:lnTo>
                  <a:pt x="959054" y="701387"/>
                </a:lnTo>
                <a:cubicBezTo>
                  <a:pt x="1064990" y="701387"/>
                  <a:pt x="1150869" y="787266"/>
                  <a:pt x="1150869" y="893202"/>
                </a:cubicBezTo>
                <a:close/>
              </a:path>
            </a:pathLst>
          </a:custGeom>
          <a:gradFill flip="none" rotWithShape="1">
            <a:gsLst>
              <a:gs pos="12000">
                <a:srgbClr val="F8F8F8">
                  <a:alpha val="30000"/>
                </a:srgbClr>
              </a:gs>
              <a:gs pos="6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3" name="矩形: 圆角 32"/>
          <p:cNvSpPr/>
          <p:nvPr/>
        </p:nvSpPr>
        <p:spPr>
          <a:xfrm>
            <a:off x="6449695" y="1953895"/>
            <a:ext cx="1906905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团购订单、评价</a:t>
            </a:r>
            <a:r>
              <a:rPr lang="zh-CN" altLang="en-US" sz="1400" dirty="0">
                <a:solidFill>
                  <a:schemeClr val="bg1"/>
                </a:solidFill>
              </a:rPr>
              <a:t>订单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49535" y="2377725"/>
            <a:ext cx="466748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7</a:t>
            </a:r>
            <a:r>
              <a: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公里内的成熟的已经消费过的客户，进行</a:t>
            </a:r>
            <a:r>
              <a: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转化</a:t>
            </a:r>
            <a:endParaRPr lang="zh-CN" altLang="en-US" sz="1200" kern="100" dirty="0">
              <a:effectLst/>
              <a:latin typeface="江城圆体 400W" panose="020B0500000000000000" pitchFamily="34" charset="-122"/>
              <a:ea typeface="江城圆体 400W" panose="020B0500000000000000" pitchFamily="34" charset="-122"/>
              <a:cs typeface="江城圆体 400W" panose="020B0500000000000000" pitchFamily="34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6240145" y="3438525"/>
            <a:ext cx="2371725" cy="35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kern="100" dirty="0">
                <a:solidFill>
                  <a:schemeClr val="bg1"/>
                </a:solidFill>
                <a:latin typeface="+mj-ea"/>
                <a:ea typeface="+mj-ea"/>
              </a:rPr>
              <a:t>AI+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</a:rPr>
              <a:t>同城、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</a:rPr>
              <a:t>首页潜在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</a:rPr>
              <a:t>客户</a:t>
            </a:r>
            <a:endParaRPr lang="zh-CN" altLang="en-US" sz="1400" kern="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49535" y="3862177"/>
            <a:ext cx="466748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同城、首页评论的潜在意向客户，做额外的曝光。真正的未被开发过的</a:t>
            </a:r>
            <a:r>
              <a: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潜在意向客户</a:t>
            </a:r>
            <a:endParaRPr lang="zh-CN" altLang="en-US" sz="1200" kern="100" dirty="0">
              <a:effectLst/>
              <a:latin typeface="江城圆体 400W" panose="020B0500000000000000" pitchFamily="34" charset="-122"/>
              <a:ea typeface="江城圆体 400W" panose="020B0500000000000000" pitchFamily="34" charset="-122"/>
              <a:cs typeface="江城圆体 400W" panose="020B0500000000000000" pitchFamily="34" charset="-122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6356350" y="4922520"/>
            <a:ext cx="2253615" cy="371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000">
                <a:srgbClr val="F86F66"/>
              </a:gs>
              <a:gs pos="84000">
                <a:srgbClr val="E7001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srgbClr val="E70012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</a:rPr>
              <a:t>直播间流下的</a:t>
            </a:r>
            <a:r>
              <a:rPr lang="zh-CN" altLang="en-US" sz="1400" kern="100" dirty="0">
                <a:solidFill>
                  <a:schemeClr val="bg1"/>
                </a:solidFill>
                <a:latin typeface="+mj-ea"/>
                <a:ea typeface="+mj-ea"/>
              </a:rPr>
              <a:t>意向客户</a:t>
            </a:r>
            <a:endParaRPr lang="zh-CN" altLang="en-US" sz="1400" kern="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89540" y="5346629"/>
            <a:ext cx="466748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直播间大量的意向</a:t>
            </a:r>
            <a:r>
              <a: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rPr>
              <a:t>客户</a:t>
            </a:r>
            <a:endParaRPr lang="zh-CN" altLang="en-US" sz="1200" kern="100" dirty="0">
              <a:effectLst/>
              <a:latin typeface="江城圆体 400W" panose="020B0500000000000000" pitchFamily="34" charset="-122"/>
              <a:ea typeface="江城圆体 400W" panose="020B0500000000000000" pitchFamily="34" charset="-122"/>
              <a:cs typeface="江城圆体 400W" panose="020B0500000000000000" pitchFamily="34" charset="-122"/>
            </a:endParaRPr>
          </a:p>
        </p:txBody>
      </p:sp>
      <p:sp>
        <p:nvSpPr>
          <p:cNvPr id="42" name="文本框 6"/>
          <p:cNvSpPr txBox="1"/>
          <p:nvPr/>
        </p:nvSpPr>
        <p:spPr>
          <a:xfrm>
            <a:off x="5325883" y="2145538"/>
            <a:ext cx="787174" cy="661936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E2223"/>
                </a:solidFill>
                <a:latin typeface="+mj-ea"/>
                <a:ea typeface="+mj-ea"/>
              </a:rPr>
              <a:t>01</a:t>
            </a:r>
            <a:endParaRPr lang="zh-CN" altLang="en-US" sz="3600" b="1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43" name="文本框 6"/>
          <p:cNvSpPr txBox="1"/>
          <p:nvPr/>
        </p:nvSpPr>
        <p:spPr>
          <a:xfrm>
            <a:off x="5325883" y="3608317"/>
            <a:ext cx="787174" cy="661936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E2223"/>
                </a:solidFill>
                <a:latin typeface="+mj-ea"/>
                <a:ea typeface="+mj-ea"/>
              </a:rPr>
              <a:t>02</a:t>
            </a:r>
            <a:endParaRPr lang="zh-CN" altLang="en-US" sz="3600" b="1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44" name="文本框 6"/>
          <p:cNvSpPr txBox="1"/>
          <p:nvPr/>
        </p:nvSpPr>
        <p:spPr>
          <a:xfrm>
            <a:off x="5325883" y="5071096"/>
            <a:ext cx="787174" cy="661936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E2223"/>
                </a:solidFill>
                <a:latin typeface="+mj-ea"/>
                <a:ea typeface="+mj-ea"/>
              </a:rPr>
              <a:t>03</a:t>
            </a:r>
            <a:endParaRPr lang="zh-CN" altLang="en-US" sz="3600" b="1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8612686" y="1951971"/>
            <a:ext cx="1227178" cy="371657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kern="100" dirty="0">
                <a:solidFill>
                  <a:srgbClr val="8291B4"/>
                </a:solidFill>
                <a:latin typeface="+mj-ea"/>
                <a:ea typeface="+mj-ea"/>
              </a:rPr>
              <a:t>7</a:t>
            </a:r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</a:rPr>
              <a:t>公里</a:t>
            </a:r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</a:rPr>
              <a:t>内</a:t>
            </a:r>
            <a:endParaRPr lang="zh-CN" altLang="en-US" sz="1400" kern="100" dirty="0">
              <a:solidFill>
                <a:srgbClr val="8291B4"/>
              </a:solidFill>
              <a:latin typeface="+mj-ea"/>
              <a:ea typeface="+mj-ea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8739051" y="3418619"/>
            <a:ext cx="1227178" cy="371657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kern="100" dirty="0">
                <a:solidFill>
                  <a:srgbClr val="8291B4"/>
                </a:solidFill>
                <a:latin typeface="+mj-ea"/>
                <a:ea typeface="+mj-ea"/>
              </a:rPr>
              <a:t>7</a:t>
            </a:r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</a:rPr>
              <a:t>公里</a:t>
            </a:r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</a:rPr>
              <a:t>外</a:t>
            </a:r>
            <a:endParaRPr lang="zh-CN" altLang="en-US" sz="1400" kern="100" dirty="0">
              <a:solidFill>
                <a:srgbClr val="8291B4"/>
              </a:solidFill>
              <a:latin typeface="+mj-ea"/>
              <a:ea typeface="+mj-ea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8760641" y="4911937"/>
            <a:ext cx="1227178" cy="371657"/>
          </a:xfrm>
          <a:prstGeom prst="roundRect">
            <a:avLst>
              <a:gd name="adj" fmla="val 50000"/>
            </a:avLst>
          </a:prstGeom>
          <a:solidFill>
            <a:srgbClr val="ECEEF4"/>
          </a:solidFill>
          <a:ln>
            <a:solidFill>
              <a:srgbClr val="C5CCDD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kern="100" dirty="0">
                <a:solidFill>
                  <a:srgbClr val="8291B4"/>
                </a:solidFill>
                <a:latin typeface="+mj-ea"/>
                <a:ea typeface="+mj-ea"/>
                <a:sym typeface="+mn-ea"/>
              </a:rPr>
              <a:t>7</a:t>
            </a:r>
            <a:r>
              <a:rPr lang="zh-CN" altLang="en-US" sz="1400" kern="100" dirty="0">
                <a:solidFill>
                  <a:srgbClr val="8291B4"/>
                </a:solidFill>
                <a:latin typeface="+mj-ea"/>
                <a:ea typeface="+mj-ea"/>
                <a:sym typeface="+mn-ea"/>
              </a:rPr>
              <a:t>公里外</a:t>
            </a:r>
            <a:endParaRPr lang="zh-CN" altLang="en-US" sz="1400" dirty="0">
              <a:solidFill>
                <a:srgbClr val="8291B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3" name="文本占位符 2"/>
          <p:cNvSpPr txBox="1"/>
          <p:nvPr/>
        </p:nvSpPr>
        <p:spPr>
          <a:xfrm>
            <a:off x="2121245" y="492787"/>
            <a:ext cx="3846252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四个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实际场景</a:t>
            </a:r>
            <a:endParaRPr lang="zh-CN" altLang="en-US" sz="3200" kern="100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9" name="椭圆 8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0" name="椭圆 9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3811" y="1600761"/>
            <a:ext cx="5061151" cy="2199413"/>
            <a:chOff x="833811" y="1600761"/>
            <a:chExt cx="5061151" cy="2199413"/>
          </a:xfrm>
        </p:grpSpPr>
        <p:sp>
          <p:nvSpPr>
            <p:cNvPr id="13" name="矩形 12"/>
            <p:cNvSpPr/>
            <p:nvPr/>
          </p:nvSpPr>
          <p:spPr>
            <a:xfrm>
              <a:off x="833811" y="2052536"/>
              <a:ext cx="5061151" cy="17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101600" dir="2700000" algn="tl" rotWithShape="0">
                <a:srgbClr val="C5CCDD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138626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FE3E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833811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0012"/>
                </a:gs>
                <a:gs pos="7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90163" y="2606432"/>
              <a:ext cx="4365141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智能回答任何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问题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  <a:hlinkClick r:id="rId1"/>
                </a:rPr>
                <a:t>体验地址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1190164" y="1715182"/>
              <a:ext cx="2815868" cy="592277"/>
            </a:xfrm>
            <a:prstGeom prst="rect">
              <a:avLst/>
            </a:prstGeom>
          </p:spPr>
          <p:txBody>
            <a:bodyPr anchor="ctr" anchorCtr="0">
              <a:normAutofit fontScale="6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cs typeface="+mn-cs"/>
                </a:rPr>
                <a:t>基于苗家嘉人的 AI 智能客服、销售</a:t>
              </a:r>
              <a:endParaRPr lang="zh-CN" altLang="en-US" sz="2400" dirty="0">
                <a:solidFill>
                  <a:schemeClr val="bg1"/>
                </a:solidFill>
                <a:latin typeface="+mj-ea"/>
                <a:cs typeface="+mn-cs"/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4296910" y="1600761"/>
              <a:ext cx="1070074" cy="83099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4800" dirty="0">
                  <a:gradFill flip="none" rotWithShape="1">
                    <a:gsLst>
                      <a:gs pos="26000">
                        <a:srgbClr val="F86F66"/>
                      </a:gs>
                      <a:gs pos="100000">
                        <a:srgbClr val="DA0010"/>
                      </a:gs>
                      <a:gs pos="68000">
                        <a:srgbClr val="E70012"/>
                      </a:gs>
                    </a:gsLst>
                    <a:lin ang="2700000" scaled="1"/>
                    <a:tileRect/>
                  </a:gradFill>
                  <a:effectLst>
                    <a:outerShdw blurRad="76200" dist="127000" dir="2700000" algn="tl" rotWithShape="0">
                      <a:srgbClr val="F86F66">
                        <a:alpha val="15000"/>
                      </a:srgbClr>
                    </a:outerShdw>
                  </a:effectLst>
                  <a:latin typeface="+mj-ea"/>
                  <a:ea typeface="+mj-ea"/>
                </a:rPr>
                <a:t>01</a:t>
              </a:r>
              <a:endParaRPr lang="zh-CN" altLang="en-US" sz="48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3811" y="4001400"/>
            <a:ext cx="5061151" cy="2199413"/>
            <a:chOff x="833811" y="1600761"/>
            <a:chExt cx="5061151" cy="2199413"/>
          </a:xfrm>
        </p:grpSpPr>
        <p:sp>
          <p:nvSpPr>
            <p:cNvPr id="36" name="矩形 35"/>
            <p:cNvSpPr/>
            <p:nvPr/>
          </p:nvSpPr>
          <p:spPr>
            <a:xfrm>
              <a:off x="833811" y="2052536"/>
              <a:ext cx="5061151" cy="17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101600" dir="2700000" algn="tl" rotWithShape="0">
                <a:srgbClr val="C5CCDD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2138626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FE3E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833811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0012"/>
                </a:gs>
                <a:gs pos="7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90163" y="2606432"/>
              <a:ext cx="4365141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根据学习的知识，智能回答出客户问题，自动聊天，自动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跟进。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40" name="标题 1"/>
            <p:cNvSpPr txBox="1"/>
            <p:nvPr/>
          </p:nvSpPr>
          <p:spPr>
            <a:xfrm>
              <a:off x="1190164" y="1715182"/>
              <a:ext cx="2815868" cy="592277"/>
            </a:xfrm>
            <a:prstGeom prst="rect">
              <a:avLst/>
            </a:prstGeom>
          </p:spPr>
          <p:txBody>
            <a:bodyPr anchor="ctr" anchorCtr="0">
              <a:normAutofit fontScale="6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cs typeface="+mn-cs"/>
                </a:rPr>
                <a:t>各个端内自动聊天，微信、微信群、抖音、千</a:t>
              </a:r>
              <a:r>
                <a:rPr lang="zh-CN" altLang="en-US" sz="2400" dirty="0">
                  <a:solidFill>
                    <a:schemeClr val="bg1"/>
                  </a:solidFill>
                  <a:latin typeface="+mj-ea"/>
                  <a:cs typeface="+mn-cs"/>
                </a:rPr>
                <a:t>牛</a:t>
              </a:r>
              <a:endParaRPr lang="zh-CN" altLang="en-US" sz="2400" dirty="0">
                <a:solidFill>
                  <a:schemeClr val="bg1"/>
                </a:solidFill>
                <a:latin typeface="+mj-ea"/>
                <a:cs typeface="+mn-cs"/>
              </a:endParaRPr>
            </a:p>
          </p:txBody>
        </p:sp>
        <p:sp>
          <p:nvSpPr>
            <p:cNvPr id="41" name="文本框 23"/>
            <p:cNvSpPr txBox="1"/>
            <p:nvPr/>
          </p:nvSpPr>
          <p:spPr>
            <a:xfrm>
              <a:off x="4296910" y="1600761"/>
              <a:ext cx="1070074" cy="83099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4800" dirty="0">
                  <a:gradFill flip="none" rotWithShape="1">
                    <a:gsLst>
                      <a:gs pos="26000">
                        <a:srgbClr val="F86F66"/>
                      </a:gs>
                      <a:gs pos="100000">
                        <a:srgbClr val="DA0010"/>
                      </a:gs>
                      <a:gs pos="68000">
                        <a:srgbClr val="E70012"/>
                      </a:gs>
                    </a:gsLst>
                    <a:lin ang="2700000" scaled="1"/>
                    <a:tileRect/>
                  </a:gradFill>
                  <a:effectLst>
                    <a:outerShdw blurRad="76200" dist="127000" dir="2700000" algn="tl" rotWithShape="0">
                      <a:srgbClr val="F86F66">
                        <a:alpha val="15000"/>
                      </a:srgbClr>
                    </a:outerShdw>
                  </a:effectLst>
                  <a:latin typeface="+mj-ea"/>
                  <a:ea typeface="+mj-ea"/>
                </a:rPr>
                <a:t>02</a:t>
              </a:r>
              <a:endParaRPr lang="zh-CN" altLang="en-US" sz="48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91062" y="1600761"/>
            <a:ext cx="5061151" cy="2199413"/>
            <a:chOff x="833811" y="1600761"/>
            <a:chExt cx="5061151" cy="2199413"/>
          </a:xfrm>
        </p:grpSpPr>
        <p:sp>
          <p:nvSpPr>
            <p:cNvPr id="43" name="矩形 42"/>
            <p:cNvSpPr/>
            <p:nvPr/>
          </p:nvSpPr>
          <p:spPr>
            <a:xfrm>
              <a:off x="833811" y="2052536"/>
              <a:ext cx="5061151" cy="17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101600" dir="2700000" algn="tl" rotWithShape="0">
                <a:srgbClr val="C5CCDD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2138626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FE3E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833811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0012"/>
                </a:gs>
                <a:gs pos="7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90163" y="2593732"/>
              <a:ext cx="4365141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高意向客户的标记，自动记录，并语音</a:t>
              </a: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提醒。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  <a:hlinkClick r:id="rId2"/>
                </a:rPr>
                <a:t>体验地址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47" name="标题 1"/>
            <p:cNvSpPr txBox="1"/>
            <p:nvPr/>
          </p:nvSpPr>
          <p:spPr>
            <a:xfrm>
              <a:off x="1190046" y="1715061"/>
              <a:ext cx="3013710" cy="592455"/>
            </a:xfrm>
            <a:prstGeom prst="rect">
              <a:avLst/>
            </a:prstGeom>
          </p:spPr>
          <p:txBody>
            <a:bodyPr anchor="ctr" anchorCtr="0">
              <a:normAutofit fontScale="6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cs typeface="+mn-cs"/>
                </a:rPr>
                <a:t>私域内高意向客户的聊天，触发到。</a:t>
              </a:r>
              <a:endParaRPr lang="zh-CN" altLang="en-US" sz="2400" dirty="0">
                <a:solidFill>
                  <a:schemeClr val="bg1"/>
                </a:solidFill>
                <a:latin typeface="+mj-ea"/>
                <a:cs typeface="+mn-cs"/>
              </a:endParaRPr>
            </a:p>
          </p:txBody>
        </p:sp>
        <p:sp>
          <p:nvSpPr>
            <p:cNvPr id="48" name="文本框 23"/>
            <p:cNvSpPr txBox="1"/>
            <p:nvPr/>
          </p:nvSpPr>
          <p:spPr>
            <a:xfrm>
              <a:off x="4296910" y="1600761"/>
              <a:ext cx="1070074" cy="83099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4800" dirty="0">
                  <a:gradFill flip="none" rotWithShape="1">
                    <a:gsLst>
                      <a:gs pos="26000">
                        <a:srgbClr val="F86F66"/>
                      </a:gs>
                      <a:gs pos="100000">
                        <a:srgbClr val="DA0010"/>
                      </a:gs>
                      <a:gs pos="68000">
                        <a:srgbClr val="E70012"/>
                      </a:gs>
                    </a:gsLst>
                    <a:lin ang="2700000" scaled="1"/>
                    <a:tileRect/>
                  </a:gradFill>
                  <a:effectLst>
                    <a:outerShdw blurRad="76200" dist="127000" dir="2700000" algn="tl" rotWithShape="0">
                      <a:srgbClr val="F86F66">
                        <a:alpha val="15000"/>
                      </a:srgbClr>
                    </a:outerShdw>
                  </a:effectLst>
                  <a:latin typeface="+mj-ea"/>
                  <a:ea typeface="+mj-ea"/>
                </a:rPr>
                <a:t>03</a:t>
              </a:r>
              <a:endParaRPr lang="zh-CN" altLang="en-US" sz="48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91062" y="4001400"/>
            <a:ext cx="5061151" cy="2199413"/>
            <a:chOff x="833811" y="1600761"/>
            <a:chExt cx="5061151" cy="2199413"/>
          </a:xfrm>
        </p:grpSpPr>
        <p:sp>
          <p:nvSpPr>
            <p:cNvPr id="50" name="矩形 49"/>
            <p:cNvSpPr/>
            <p:nvPr/>
          </p:nvSpPr>
          <p:spPr>
            <a:xfrm>
              <a:off x="833811" y="2052536"/>
              <a:ext cx="5061151" cy="17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101600" dir="2700000" algn="tl" rotWithShape="0">
                <a:srgbClr val="C5CCDD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2138626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DFE3E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833811" y="1673967"/>
              <a:ext cx="3471489" cy="674707"/>
            </a:xfrm>
            <a:custGeom>
              <a:avLst/>
              <a:gdLst>
                <a:gd name="connsiteX0" fmla="*/ 90490 w 3675603"/>
                <a:gd name="connsiteY0" fmla="*/ 0 h 714378"/>
                <a:gd name="connsiteX1" fmla="*/ 561975 w 3675603"/>
                <a:gd name="connsiteY1" fmla="*/ 0 h 714378"/>
                <a:gd name="connsiteX2" fmla="*/ 3035304 w 3675603"/>
                <a:gd name="connsiteY2" fmla="*/ 0 h 714378"/>
                <a:gd name="connsiteX3" fmla="*/ 3603537 w 3675603"/>
                <a:gd name="connsiteY3" fmla="*/ 0 h 714378"/>
                <a:gd name="connsiteX4" fmla="*/ 3671584 w 3675603"/>
                <a:gd name="connsiteY4" fmla="*/ 95527 h 714378"/>
                <a:gd name="connsiteX5" fmla="*/ 3474382 w 3675603"/>
                <a:gd name="connsiteY5" fmla="*/ 665904 h 714378"/>
                <a:gd name="connsiteX6" fmla="*/ 3406334 w 3675603"/>
                <a:gd name="connsiteY6" fmla="*/ 714377 h 714378"/>
                <a:gd name="connsiteX7" fmla="*/ 3035309 w 3675603"/>
                <a:gd name="connsiteY7" fmla="*/ 714377 h 714378"/>
                <a:gd name="connsiteX8" fmla="*/ 3035304 w 3675603"/>
                <a:gd name="connsiteY8" fmla="*/ 714378 h 714378"/>
                <a:gd name="connsiteX9" fmla="*/ 90490 w 3675603"/>
                <a:gd name="connsiteY9" fmla="*/ 714378 h 714378"/>
                <a:gd name="connsiteX10" fmla="*/ 0 w 3675603"/>
                <a:gd name="connsiteY10" fmla="*/ 623888 h 714378"/>
                <a:gd name="connsiteX11" fmla="*/ 0 w 3675603"/>
                <a:gd name="connsiteY11" fmla="*/ 90490 h 714378"/>
                <a:gd name="connsiteX12" fmla="*/ 90490 w 3675603"/>
                <a:gd name="connsiteY12" fmla="*/ 0 h 71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5603" h="714378">
                  <a:moveTo>
                    <a:pt x="90490" y="0"/>
                  </a:moveTo>
                  <a:lnTo>
                    <a:pt x="561975" y="0"/>
                  </a:lnTo>
                  <a:lnTo>
                    <a:pt x="3035304" y="0"/>
                  </a:lnTo>
                  <a:lnTo>
                    <a:pt x="3603537" y="0"/>
                  </a:lnTo>
                  <a:cubicBezTo>
                    <a:pt x="3653064" y="0"/>
                    <a:pt x="3687768" y="48719"/>
                    <a:pt x="3671584" y="95527"/>
                  </a:cubicBezTo>
                  <a:lnTo>
                    <a:pt x="3474382" y="665904"/>
                  </a:lnTo>
                  <a:cubicBezTo>
                    <a:pt x="3464344" y="694939"/>
                    <a:pt x="3437056" y="714377"/>
                    <a:pt x="3406334" y="714377"/>
                  </a:cubicBezTo>
                  <a:lnTo>
                    <a:pt x="3035309" y="714377"/>
                  </a:lnTo>
                  <a:lnTo>
                    <a:pt x="3035304" y="714378"/>
                  </a:lnTo>
                  <a:lnTo>
                    <a:pt x="90490" y="714378"/>
                  </a:lnTo>
                  <a:cubicBezTo>
                    <a:pt x="40514" y="714378"/>
                    <a:pt x="0" y="673864"/>
                    <a:pt x="0" y="623888"/>
                  </a:cubicBezTo>
                  <a:lnTo>
                    <a:pt x="0" y="90490"/>
                  </a:lnTo>
                  <a:cubicBezTo>
                    <a:pt x="0" y="40514"/>
                    <a:pt x="40514" y="0"/>
                    <a:pt x="904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70012"/>
                </a:gs>
                <a:gs pos="79000">
                  <a:srgbClr val="F86F66"/>
                </a:gs>
                <a:gs pos="100000">
                  <a:srgbClr val="FCBFBA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90163" y="2555632"/>
              <a:ext cx="4365141" cy="119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kern="100" dirty="0">
                  <a:effectLst/>
                  <a:latin typeface="江城圆体 400W" panose="020B0500000000000000" pitchFamily="34" charset="-122"/>
                  <a:ea typeface="江城圆体 400W" panose="020B0500000000000000" pitchFamily="34" charset="-122"/>
                  <a:cs typeface="江城圆体 400W" panose="020B0500000000000000" pitchFamily="34" charset="-122"/>
                </a:rPr>
                <a:t>其实就是一个流程的，客户在网页留下号码后，区分出意向客户，而后这个消息发到手机销售机器人上。主动添加手机微信 》发起聊天 》基本的客服聊天过程 》确立意向 》 发送淘宝链接 》自动下单。</a:t>
              </a:r>
              <a:endParaRPr lang="zh-CN" altLang="en-US" sz="1200" kern="100" dirty="0">
                <a:effectLst/>
                <a:latin typeface="江城圆体 400W" panose="020B0500000000000000" pitchFamily="34" charset="-122"/>
                <a:ea typeface="江城圆体 400W" panose="020B0500000000000000" pitchFamily="34" charset="-122"/>
                <a:cs typeface="江城圆体 400W" panose="020B0500000000000000" pitchFamily="34" charset="-122"/>
              </a:endParaRPr>
            </a:p>
          </p:txBody>
        </p:sp>
        <p:sp>
          <p:nvSpPr>
            <p:cNvPr id="54" name="标题 1"/>
            <p:cNvSpPr txBox="1"/>
            <p:nvPr/>
          </p:nvSpPr>
          <p:spPr>
            <a:xfrm>
              <a:off x="1190164" y="1715182"/>
              <a:ext cx="2815868" cy="592277"/>
            </a:xfrm>
            <a:prstGeom prst="rect">
              <a:avLst/>
            </a:prstGeom>
          </p:spPr>
          <p:txBody>
            <a:bodyPr anchor="ctr" anchorCtr="0">
              <a:normAutofit fontScale="6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cs typeface="+mn-cs"/>
                </a:rPr>
                <a:t>不同端下，意向客户的自动跟进，转化到我们自己的私域来。</a:t>
              </a:r>
              <a:endParaRPr lang="zh-CN" altLang="en-US" sz="2400" dirty="0">
                <a:solidFill>
                  <a:schemeClr val="bg1"/>
                </a:solidFill>
                <a:latin typeface="+mj-ea"/>
                <a:cs typeface="+mn-cs"/>
              </a:endParaRPr>
            </a:p>
          </p:txBody>
        </p:sp>
        <p:sp>
          <p:nvSpPr>
            <p:cNvPr id="55" name="文本框 23"/>
            <p:cNvSpPr txBox="1"/>
            <p:nvPr/>
          </p:nvSpPr>
          <p:spPr>
            <a:xfrm>
              <a:off x="4296910" y="1600761"/>
              <a:ext cx="1070074" cy="83099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4800" dirty="0">
                  <a:gradFill flip="none" rotWithShape="1">
                    <a:gsLst>
                      <a:gs pos="26000">
                        <a:srgbClr val="F86F66"/>
                      </a:gs>
                      <a:gs pos="100000">
                        <a:srgbClr val="DA0010"/>
                      </a:gs>
                      <a:gs pos="68000">
                        <a:srgbClr val="E70012"/>
                      </a:gs>
                    </a:gsLst>
                    <a:lin ang="2700000" scaled="1"/>
                    <a:tileRect/>
                  </a:gradFill>
                  <a:effectLst>
                    <a:outerShdw blurRad="76200" dist="127000" dir="2700000" algn="tl" rotWithShape="0">
                      <a:srgbClr val="F86F66">
                        <a:alpha val="15000"/>
                      </a:srgbClr>
                    </a:outerShdw>
                  </a:effectLst>
                  <a:latin typeface="+mj-ea"/>
                  <a:ea typeface="+mj-ea"/>
                </a:rPr>
                <a:t>04</a:t>
              </a:r>
              <a:endParaRPr lang="zh-CN" altLang="en-US" sz="4800" dirty="0">
                <a:gradFill flip="none" rotWithShape="1">
                  <a:gsLst>
                    <a:gs pos="26000">
                      <a:srgbClr val="F86F66"/>
                    </a:gs>
                    <a:gs pos="100000">
                      <a:srgbClr val="DA0010"/>
                    </a:gs>
                    <a:gs pos="68000">
                      <a:srgbClr val="E70012"/>
                    </a:gs>
                  </a:gsLst>
                  <a:lin ang="2700000" scaled="1"/>
                  <a:tileRect/>
                </a:gradFill>
                <a:effectLst>
                  <a:outerShdw blurRad="76200" dist="127000" dir="2700000" algn="tl" rotWithShape="0">
                    <a:srgbClr val="F86F66">
                      <a:alpha val="15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33811" y="261015"/>
            <a:ext cx="11753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03</a:t>
            </a:r>
            <a:endParaRPr lang="zh-CN" altLang="en-US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16" name="矩形: 圆角 15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03</a:t>
              </a:r>
              <a:endParaRPr lang="zh-CN" altLang="en-US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ECEE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4" name="文本占位符 2"/>
          <p:cNvSpPr txBox="1"/>
          <p:nvPr/>
        </p:nvSpPr>
        <p:spPr>
          <a:xfrm>
            <a:off x="2121245" y="492787"/>
            <a:ext cx="3846252" cy="6658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附加产品与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服务</a:t>
            </a:r>
            <a:endParaRPr lang="zh-CN" altLang="en-US" sz="3200" kern="100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811" y="261015"/>
            <a:ext cx="1175346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04</a:t>
            </a:r>
            <a:endParaRPr lang="en-US" altLang="zh-CN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3" name="矩形: 圆角 2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04</a:t>
              </a:r>
              <a:endParaRPr lang="en-US" altLang="zh-CN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11" name="椭圆 10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79805" y="1790065"/>
            <a:ext cx="102177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1. 为合作方赋能，在提供贴牌的基础上，也提供技术能力，提供企业数字化方案，帮助企业实现数智化增长</a:t>
            </a:r>
            <a:endParaRPr lang="zh-CN" altLang="en-US" sz="2400" b="1"/>
          </a:p>
          <a:p>
            <a:pPr indent="457200"/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）企业AI员工平台，降本增效最大的工具。</a:t>
            </a:r>
            <a:endParaRPr lang="zh-CN" altLang="en-US" sz="2400"/>
          </a:p>
          <a:p>
            <a:pPr indent="457200"/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）品牌宣传，打造自有App，提升品牌知名度</a:t>
            </a:r>
            <a:endParaRPr lang="zh-CN" altLang="en-US" sz="2400"/>
          </a:p>
          <a:p>
            <a:pPr indent="457200"/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）企业流程优化，数字化能力</a:t>
            </a:r>
            <a:endParaRPr lang="zh-CN" altLang="en-US" sz="2400"/>
          </a:p>
          <a:p>
            <a:pPr indent="457200"/>
            <a:endParaRPr lang="zh-CN" altLang="en-US" sz="2400"/>
          </a:p>
          <a:p>
            <a:r>
              <a:rPr lang="zh-CN" altLang="en-US" sz="2400"/>
              <a:t>2</a:t>
            </a:r>
            <a:r>
              <a:rPr lang="zh-CN" altLang="en-US" sz="2400" b="1"/>
              <a:t>. 营销类工具系列，持续集成提供、获客、线索工具</a:t>
            </a:r>
            <a:endParaRPr lang="zh-CN" altLang="en-US" sz="2400" b="1"/>
          </a:p>
          <a:p>
            <a:pPr indent="457200"/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</a:t>
            </a:r>
            <a:r>
              <a:rPr lang="en-US" altLang="zh-CN" sz="2400" b="1">
                <a:sym typeface="+mn-ea"/>
              </a:rPr>
              <a:t>无人直播、无人助播</a:t>
            </a:r>
            <a:r>
              <a:rPr lang="zh-CN" altLang="en-US" sz="2400" b="1">
                <a:sym typeface="+mn-ea"/>
              </a:rPr>
              <a:t>等等数十款软件</a:t>
            </a:r>
            <a:endParaRPr lang="zh-CN" altLang="en-US" sz="2400" b="1"/>
          </a:p>
          <a:p>
            <a:endParaRPr lang="zh-CN" altLang="en-US" sz="2400"/>
          </a:p>
          <a:p>
            <a:r>
              <a:rPr lang="en-US" altLang="zh-CN" sz="2400" b="1"/>
              <a:t>3. 提供营销方案的定制</a:t>
            </a:r>
            <a:r>
              <a:rPr lang="zh-CN" altLang="en-US" sz="2400" b="1"/>
              <a:t>、代运营方案</a:t>
            </a:r>
            <a:r>
              <a:rPr lang="zh-CN" altLang="en-US" sz="2400" b="1"/>
              <a:t>定制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ECEE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4" name="文本占位符 2"/>
          <p:cNvSpPr txBox="1"/>
          <p:nvPr/>
        </p:nvSpPr>
        <p:spPr>
          <a:xfrm>
            <a:off x="2121535" y="492760"/>
            <a:ext cx="5236845" cy="666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深度合作一</a:t>
            </a:r>
            <a:r>
              <a:rPr lang="en-US" altLang="zh-CN" sz="3200" kern="100" dirty="0">
                <a:solidFill>
                  <a:srgbClr val="0E2223"/>
                </a:solidFill>
                <a:latin typeface="+mj-ea"/>
                <a:ea typeface="+mj-ea"/>
              </a:rPr>
              <a:t> (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盈利空间足够）</a:t>
            </a:r>
            <a:endParaRPr lang="zh-CN" altLang="en-US" sz="3200" kern="100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811" y="261015"/>
            <a:ext cx="1175346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04</a:t>
            </a:r>
            <a:endParaRPr lang="en-US" altLang="zh-CN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3" name="矩形: 圆角 2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05</a:t>
              </a:r>
              <a:endParaRPr lang="en-US" altLang="zh-CN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11" name="椭圆 10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46785" y="1580515"/>
            <a:ext cx="102177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zh-CN" altLang="en-US" sz="2800" b="1"/>
              <a:t> </a:t>
            </a:r>
            <a:r>
              <a:rPr lang="en-US" altLang="zh-CN" sz="2800" b="1"/>
              <a:t>1.</a:t>
            </a:r>
            <a:r>
              <a:rPr lang="en-US" altLang="zh-CN" sz="2400"/>
              <a:t> </a:t>
            </a:r>
            <a:r>
              <a:rPr lang="zh-CN" altLang="en-US" sz="2800" b="1"/>
              <a:t>市场空间大，软件角度，第一年保守估计可以到千万</a:t>
            </a:r>
            <a:r>
              <a:rPr lang="en-US" altLang="zh-CN" sz="2800" b="1"/>
              <a:t>+</a:t>
            </a:r>
            <a:r>
              <a:rPr lang="zh-CN" altLang="en-US" sz="2800" b="1"/>
              <a:t>，项目</a:t>
            </a:r>
            <a:r>
              <a:rPr lang="zh-CN" altLang="en-US" sz="2800" b="1"/>
              <a:t>总周期</a:t>
            </a:r>
            <a:r>
              <a:rPr lang="en-US" altLang="zh-CN" sz="2800" b="1"/>
              <a:t>2</a:t>
            </a:r>
            <a:r>
              <a:rPr lang="zh-CN" altLang="en-US" sz="2800" b="1"/>
              <a:t>-</a:t>
            </a:r>
            <a:r>
              <a:rPr lang="en-US" altLang="zh-CN" sz="2800" b="1"/>
              <a:t>4</a:t>
            </a:r>
            <a:r>
              <a:rPr lang="zh-CN" altLang="en-US" sz="2800" b="1"/>
              <a:t>年。</a:t>
            </a:r>
            <a:endParaRPr lang="zh-CN" altLang="en-US" sz="2800" b="1"/>
          </a:p>
          <a:p>
            <a:pPr indent="0">
              <a:buNone/>
            </a:pPr>
            <a:endParaRPr lang="zh-CN" altLang="en-US" sz="2400"/>
          </a:p>
          <a:p>
            <a:pPr indent="0">
              <a:buNone/>
            </a:pPr>
            <a:r>
              <a:rPr lang="zh-CN" altLang="en-US" sz="2400"/>
              <a:t>      1. 仅仅是这个产品项目能做1000w</a:t>
            </a:r>
            <a:r>
              <a:rPr lang="en-US" altLang="zh-CN" sz="2400"/>
              <a:t>+</a:t>
            </a:r>
            <a:r>
              <a:rPr lang="zh-CN" altLang="en-US" sz="2400"/>
              <a:t>，不包含</a:t>
            </a:r>
            <a:r>
              <a:rPr lang="zh-CN" altLang="en-US" sz="2400">
                <a:sym typeface="+mn-ea"/>
              </a:rPr>
              <a:t>后续其他的企业增值项目的附加，产品、服务、</a:t>
            </a:r>
            <a:endParaRPr lang="zh-CN" altLang="en-US" sz="2400"/>
          </a:p>
          <a:p>
            <a:pPr indent="0">
              <a:buNone/>
            </a:pPr>
            <a:r>
              <a:rPr lang="zh-CN" altLang="en-US" sz="2400"/>
              <a:t> </a:t>
            </a:r>
            <a:endParaRPr lang="zh-CN" altLang="en-US" sz="2400"/>
          </a:p>
          <a:p>
            <a:pPr indent="0">
              <a:buNone/>
            </a:pPr>
            <a:r>
              <a:rPr lang="en-US" altLang="zh-CN" sz="2800" b="1">
                <a:sym typeface="+mn-ea"/>
              </a:rPr>
              <a:t> 2. </a:t>
            </a:r>
            <a:r>
              <a:rPr lang="zh-CN" altLang="en-US" sz="2800" b="1">
                <a:sym typeface="+mn-ea"/>
              </a:rPr>
              <a:t>仍是蓝海，</a:t>
            </a:r>
            <a:r>
              <a:rPr lang="zh-CN" altLang="en-US" sz="2800" b="1">
                <a:sym typeface="+mn-ea"/>
              </a:rPr>
              <a:t>持续推广，进一步收割其他行业</a:t>
            </a:r>
            <a:endParaRPr lang="zh-CN" altLang="en-US" sz="2400" b="1">
              <a:sym typeface="+mn-ea"/>
            </a:endParaRPr>
          </a:p>
          <a:p>
            <a:pPr indent="0">
              <a:buNone/>
            </a:pPr>
            <a:endParaRPr lang="zh-CN" altLang="en-US" sz="2400" b="1">
              <a:sym typeface="+mn-ea"/>
            </a:endParaRPr>
          </a:p>
          <a:p>
            <a:pPr indent="457200">
              <a:buNone/>
            </a:pPr>
            <a:r>
              <a:rPr lang="zh-CN" altLang="en-US" sz="2400">
                <a:sym typeface="+mn-ea"/>
              </a:rPr>
              <a:t>类似中医 App 的，汽修的、负债、中医、牙科、各界销售。</a:t>
            </a:r>
            <a:endParaRPr lang="zh-CN" altLang="en-US" sz="2400"/>
          </a:p>
          <a:p>
            <a:r>
              <a:rPr lang="zh-CN" altLang="en-US" sz="2400"/>
              <a:t>   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ECEE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96113" y="460994"/>
            <a:ext cx="10938168" cy="7878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8000">
                <a:schemeClr val="bg1"/>
              </a:gs>
              <a:gs pos="100000">
                <a:srgbClr val="DFE3EC">
                  <a:alpha val="50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4" name="文本占位符 2"/>
          <p:cNvSpPr txBox="1"/>
          <p:nvPr/>
        </p:nvSpPr>
        <p:spPr>
          <a:xfrm>
            <a:off x="2121535" y="492760"/>
            <a:ext cx="6341745" cy="666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深度合作二</a:t>
            </a:r>
            <a:r>
              <a:rPr lang="en-US" altLang="zh-CN" sz="3200" kern="100" dirty="0">
                <a:solidFill>
                  <a:srgbClr val="0E2223"/>
                </a:solidFill>
                <a:latin typeface="+mj-ea"/>
                <a:ea typeface="+mj-ea"/>
              </a:rPr>
              <a:t> (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有机会构建</a:t>
            </a:r>
            <a:r>
              <a:rPr lang="zh-CN" altLang="en-US" sz="3200" kern="100" dirty="0">
                <a:solidFill>
                  <a:srgbClr val="0E2223"/>
                </a:solidFill>
                <a:latin typeface="+mj-ea"/>
                <a:ea typeface="+mj-ea"/>
              </a:rPr>
              <a:t>更高壁垒）</a:t>
            </a:r>
            <a:endParaRPr lang="zh-CN" altLang="en-US" sz="3200" kern="100" dirty="0">
              <a:solidFill>
                <a:srgbClr val="0E2223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811" y="261015"/>
            <a:ext cx="1175346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cap="all" dirty="0">
                <a:ln w="19050">
                  <a:noFill/>
                </a:ln>
                <a:gradFill flip="none" rotWithShape="1">
                  <a:gsLst>
                    <a:gs pos="35000">
                      <a:srgbClr val="C5CCDD">
                        <a:alpha val="0"/>
                      </a:srgbClr>
                    </a:gs>
                    <a:gs pos="100000">
                      <a:srgbClr val="C5CCDD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rPr>
              <a:t>04</a:t>
            </a:r>
            <a:endParaRPr lang="en-US" altLang="zh-CN" sz="4400" b="1" cap="all" dirty="0">
              <a:ln w="19050">
                <a:noFill/>
              </a:ln>
              <a:gradFill flip="none" rotWithShape="1">
                <a:gsLst>
                  <a:gs pos="35000">
                    <a:srgbClr val="C5CCDD">
                      <a:alpha val="0"/>
                    </a:srgbClr>
                  </a:gs>
                  <a:gs pos="100000">
                    <a:srgbClr val="C5CCDD"/>
                  </a:gs>
                </a:gsLst>
                <a:lin ang="16200000" scaled="1"/>
                <a:tileRect/>
              </a:gra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3811" y="728054"/>
            <a:ext cx="1175346" cy="295276"/>
            <a:chOff x="794899" y="657322"/>
            <a:chExt cx="1175346" cy="395192"/>
          </a:xfrm>
        </p:grpSpPr>
        <p:sp>
          <p:nvSpPr>
            <p:cNvPr id="3" name="矩形: 圆角 2"/>
            <p:cNvSpPr/>
            <p:nvPr/>
          </p:nvSpPr>
          <p:spPr>
            <a:xfrm>
              <a:off x="794899" y="657322"/>
              <a:ext cx="1175346" cy="395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5000">
                  <a:srgbClr val="F86F66"/>
                </a:gs>
                <a:gs pos="84000">
                  <a:srgbClr val="E7001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srgbClr val="E70012">
                  <a:alpha val="2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907769" y="727088"/>
              <a:ext cx="949606" cy="262034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cap="all" dirty="0">
                  <a:solidFill>
                    <a:schemeClr val="bg1"/>
                  </a:solidFill>
                  <a:latin typeface="+mj-ea"/>
                  <a:ea typeface="+mj-ea"/>
                </a:rPr>
                <a:t>Part 05</a:t>
              </a:r>
              <a:endParaRPr lang="en-US" altLang="zh-CN" sz="1100" b="1" cap="all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32045" y="815618"/>
            <a:ext cx="713274" cy="123764"/>
            <a:chOff x="10616367" y="815618"/>
            <a:chExt cx="713274" cy="123764"/>
          </a:xfrm>
          <a:gradFill>
            <a:gsLst>
              <a:gs pos="0">
                <a:srgbClr val="F86F66"/>
              </a:gs>
              <a:gs pos="88000">
                <a:srgbClr val="EB1B26"/>
              </a:gs>
            </a:gsLst>
            <a:lin ang="5400000" scaled="1"/>
          </a:gradFill>
        </p:grpSpPr>
        <p:sp>
          <p:nvSpPr>
            <p:cNvPr id="11" name="椭圆 10"/>
            <p:cNvSpPr/>
            <p:nvPr/>
          </p:nvSpPr>
          <p:spPr>
            <a:xfrm>
              <a:off x="1061636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12870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009374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11205877" y="815618"/>
              <a:ext cx="123764" cy="12376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70280" y="1531620"/>
            <a:ext cx="102177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 </a:t>
            </a:r>
            <a:r>
              <a:rPr lang="en-US" altLang="zh-CN" sz="2800" b="1"/>
              <a:t>1. </a:t>
            </a:r>
            <a:r>
              <a:rPr lang="zh-CN" altLang="en-US" sz="2800" b="1"/>
              <a:t>持续创建附加价值</a:t>
            </a:r>
            <a:endParaRPr lang="zh-CN" altLang="en-US" sz="2800" b="1"/>
          </a:p>
          <a:p>
            <a:pPr indent="457200"/>
            <a:endParaRPr lang="zh-CN" altLang="en-US" sz="2400"/>
          </a:p>
          <a:p>
            <a:pPr indent="457200"/>
            <a:r>
              <a:rPr lang="zh-CN" altLang="en-US" sz="2400"/>
              <a:t>持续输出技术能力，持续打造更多的产品，持续给业务添加附加价值，合作创造更大价值。</a:t>
            </a:r>
            <a:endParaRPr lang="zh-CN" altLang="en-US" sz="2400"/>
          </a:p>
          <a:p>
            <a:pPr indent="457200"/>
            <a:endParaRPr lang="zh-CN" altLang="en-US" sz="2400"/>
          </a:p>
          <a:p>
            <a:endParaRPr lang="zh-CN" altLang="en-US" sz="2400"/>
          </a:p>
          <a:p>
            <a:r>
              <a:rPr lang="zh-CN" altLang="en-US" sz="2800" b="1"/>
              <a:t> </a:t>
            </a:r>
            <a:r>
              <a:rPr lang="en-US" altLang="zh-CN" sz="2800" b="1"/>
              <a:t>2. </a:t>
            </a:r>
            <a:r>
              <a:rPr lang="zh-CN" altLang="en-US" sz="2800" b="1"/>
              <a:t>持续优化精进</a:t>
            </a:r>
            <a:endParaRPr lang="zh-CN" altLang="en-US" sz="2800" b="1"/>
          </a:p>
          <a:p>
            <a:endParaRPr lang="zh-CN" altLang="en-US" sz="2800" b="1"/>
          </a:p>
          <a:p>
            <a:pPr indent="457200"/>
            <a:r>
              <a:rPr lang="zh-CN" altLang="en-US" sz="2400"/>
              <a:t>更高的壁垒，降维打击。双方互相提供能力，做第二家获客，赋能传统的企业。（广州这边比较厉害的是探迹，运营、产品、技术，我可以拉到很牛的团队，</a:t>
            </a:r>
            <a:r>
              <a:rPr lang="zh-CN" altLang="en-US" sz="2400">
                <a:sym typeface="+mn-ea"/>
              </a:rPr>
              <a:t>有中医，养生堂，牙科医院、中医针灸堂合作关系。）</a:t>
            </a:r>
            <a:endParaRPr lang="zh-CN" altLang="en-US" sz="2400"/>
          </a:p>
          <a:p>
            <a:r>
              <a:rPr lang="zh-CN" altLang="en-US" sz="2400"/>
              <a:t>   </a:t>
            </a:r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Y2EzZGMyZjY1YTE1M2ExMzhhOWU4MTI5ZWFlZmRiOD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1 商务开源字体方案一">
      <a:majorFont>
        <a:latin typeface="江城圆体 400W"/>
        <a:ea typeface="思源黑体 CN Heavy"/>
        <a:cs typeface=""/>
      </a:majorFont>
      <a:minorFont>
        <a:latin typeface="江城圆体 400W"/>
        <a:ea typeface="江城圆体 400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江城圆体 400W"/>
        <a:font script="Hant" typeface="新細明體"/>
        <a:font script="Arab" typeface="江城圆体 400W"/>
        <a:font script="Hebr" typeface="江城圆体 400W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江城圆体 400W"/>
        <a:font script="Uigh" typeface="Microsoft Uighur"/>
        <a:font script="Geor" typeface="Sylfaen"/>
      </a:majorFont>
      <a:minorFont>
        <a:latin typeface="江城圆体 400W"/>
        <a:ea typeface=""/>
        <a:cs typeface=""/>
        <a:font script="Jpan" typeface="ＭＳ Ｐゴシック"/>
        <a:font script="Hang" typeface="맑은 고딕"/>
        <a:font script="Hans" typeface="江城圆体 400W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江城圆体 400W"/>
        <a:ea typeface=""/>
        <a:cs typeface=""/>
        <a:font script="Jpan" typeface="游ゴシック Light"/>
        <a:font script="Hang" typeface="맑은 고딕"/>
        <a:font script="Hans" typeface="江城圆体 400W"/>
        <a:font script="Hant" typeface="新細明體"/>
        <a:font script="Arab" typeface="江城圆体 400W"/>
        <a:font script="Hebr" typeface="江城圆体 400W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江城圆体 400W"/>
        <a:font script="Uigh" typeface="Microsoft Uighur"/>
        <a:font script="Geor" typeface="Sylfaen"/>
      </a:majorFont>
      <a:minorFont>
        <a:latin typeface="江城圆体 400W"/>
        <a:ea typeface=""/>
        <a:cs typeface=""/>
        <a:font script="Jpan" typeface="游ゴシック"/>
        <a:font script="Hang" typeface="맑은 고딕"/>
        <a:font script="Hans" typeface="江城圆体 400W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1853</Words>
  <Application>WPS 演示</Application>
  <PresentationFormat>宽屏</PresentationFormat>
  <Paragraphs>262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江城圆体 400W</vt:lpstr>
      <vt:lpstr>苹方-简</vt:lpstr>
      <vt:lpstr>思源黑体 CN Heavy</vt:lpstr>
      <vt:lpstr>汉仪中黑KW</vt:lpstr>
      <vt:lpstr>微软雅黑</vt:lpstr>
      <vt:lpstr>汉仪旗黑</vt:lpstr>
      <vt:lpstr>宋体</vt:lpstr>
      <vt:lpstr>Arial Unicode MS</vt:lpstr>
      <vt:lpstr>汉仪书宋二KW</vt:lpstr>
      <vt:lpstr>Office 主题​​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21</cp:lastModifiedBy>
  <cp:revision>16</cp:revision>
  <dcterms:created xsi:type="dcterms:W3CDTF">2024-03-10T20:55:27Z</dcterms:created>
  <dcterms:modified xsi:type="dcterms:W3CDTF">2024-03-10T20:55:27Z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D48AC3A39E66EC346BBBEB6592C7BA22_43</vt:lpwstr>
  </property>
  <property fmtid="{D5CDD505-2E9C-101B-9397-08002B2CF9AE}" pid="3" name="KSOProductBuildVer">
    <vt:lpwstr>2052-6.5.2.8766</vt:lpwstr>
  </property>
</Properties>
</file>